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310" r:id="rId3"/>
    <p:sldId id="311" r:id="rId4"/>
    <p:sldId id="313" r:id="rId5"/>
    <p:sldId id="312" r:id="rId6"/>
    <p:sldId id="331" r:id="rId7"/>
    <p:sldId id="332" r:id="rId8"/>
    <p:sldId id="333" r:id="rId9"/>
    <p:sldId id="274" r:id="rId10"/>
    <p:sldId id="275" r:id="rId11"/>
    <p:sldId id="276" r:id="rId12"/>
    <p:sldId id="300" r:id="rId13"/>
    <p:sldId id="301" r:id="rId14"/>
    <p:sldId id="302" r:id="rId15"/>
    <p:sldId id="305" r:id="rId16"/>
    <p:sldId id="303" r:id="rId17"/>
    <p:sldId id="304" r:id="rId18"/>
    <p:sldId id="306" r:id="rId19"/>
    <p:sldId id="307" r:id="rId20"/>
    <p:sldId id="308" r:id="rId21"/>
    <p:sldId id="309" r:id="rId22"/>
    <p:sldId id="273" r:id="rId23"/>
    <p:sldId id="334" r:id="rId24"/>
    <p:sldId id="257" r:id="rId25"/>
    <p:sldId id="258" r:id="rId26"/>
    <p:sldId id="259" r:id="rId27"/>
    <p:sldId id="260" r:id="rId28"/>
    <p:sldId id="261" r:id="rId29"/>
    <p:sldId id="262" r:id="rId30"/>
    <p:sldId id="264" r:id="rId31"/>
    <p:sldId id="263" r:id="rId32"/>
    <p:sldId id="265" r:id="rId33"/>
    <p:sldId id="26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6" r:id="rId43"/>
    <p:sldId id="285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269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h Basics" id="{F7AB322C-6EF4-4F76-B5EE-0982D6FE2CDF}">
          <p14:sldIdLst>
            <p14:sldId id="256"/>
            <p14:sldId id="310"/>
            <p14:sldId id="311"/>
            <p14:sldId id="313"/>
            <p14:sldId id="312"/>
            <p14:sldId id="331"/>
            <p14:sldId id="332"/>
            <p14:sldId id="333"/>
          </p14:sldIdLst>
        </p14:section>
        <p14:section name="Shell Scripting" id="{B63907A5-28CE-497D-9B31-AA8AC57CD319}">
          <p14:sldIdLst>
            <p14:sldId id="274"/>
            <p14:sldId id="275"/>
            <p14:sldId id="276"/>
            <p14:sldId id="300"/>
            <p14:sldId id="301"/>
            <p14:sldId id="302"/>
            <p14:sldId id="305"/>
            <p14:sldId id="303"/>
            <p14:sldId id="304"/>
            <p14:sldId id="306"/>
            <p14:sldId id="307"/>
            <p14:sldId id="308"/>
            <p14:sldId id="309"/>
          </p14:sldIdLst>
        </p14:section>
        <p14:section name="Parsing CSV Files" id="{72E6842A-0D21-4DCC-8736-42445B3A60A1}">
          <p14:sldIdLst>
            <p14:sldId id="273"/>
            <p14:sldId id="334"/>
            <p14:sldId id="257"/>
            <p14:sldId id="258"/>
            <p14:sldId id="259"/>
            <p14:sldId id="260"/>
            <p14:sldId id="261"/>
            <p14:sldId id="262"/>
            <p14:sldId id="264"/>
            <p14:sldId id="263"/>
            <p14:sldId id="265"/>
            <p14:sldId id="26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14"/>
          </p14:sldIdLst>
        </p14:section>
        <p14:section name="Report" id="{09B48CB1-C627-49C3-80CA-9DE48825F830}">
          <p14:sldIdLst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FFFF"/>
    <a:srgbClr val="FF0066"/>
    <a:srgbClr val="18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49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07F48-6414-435F-A482-AAB5E207E0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839C2-5A1A-427D-B081-1A6065269FA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6127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27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2681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9255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3822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4237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2951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6010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2958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2369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491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5567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8670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28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4959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4746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683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0646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3608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2067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1566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3239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15923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1737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647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29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0096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9743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06032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67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2960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2117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5063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6754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7208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8552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1424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F667-ADA1-DB10-0F97-6E27BD85A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C1AB7B-601A-5B28-969F-0CB75ECEE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178FF-DC22-9222-8C07-420A403B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D3E6B-25C3-3FA8-41BC-F02AC582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420F1-BC1B-E312-3556-C8FA52D5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842167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D411-B7B1-A0BE-AAD9-0831D0D1C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BDAD65-70E6-C27E-9DFF-9F8BBD364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E99BB-37F3-B8A7-F3E6-5DC57F6C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79D47-9B9A-C6ED-D2C0-D42905D2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ABC98-F61A-ACB3-7E83-28DC4D73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811157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C8227D-7434-4536-A65D-2442CD332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02C332-08E7-3FF9-F6E5-171747B5C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6AC09-197B-35D9-D5AF-79C3C3942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3BD44-F919-9722-CD18-D6ECBDD4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F00D0-A8CC-FFAA-8F08-202E0A2C7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297978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D8C92-F590-464F-2A6D-118B29EA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52436-6C30-FB33-1749-91C777886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911F2-D7FD-4C21-06E0-B06E22CA4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3F871-C311-FA20-F3E5-6913D3E8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355EA-A695-CD78-654F-67BC6AA5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559838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CC1F-AFF4-8C9C-1D08-F098177C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DC2AE-40AD-929B-F069-E387F0AE1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E65BE-9E25-9758-23CB-DD528C00E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4E8A3-1FB0-342D-9441-1326E0B8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38215-9DAB-7A58-E9ED-F037E566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86821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6FA50-E040-2B7B-C560-84342CEE4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8E6F2-DAD0-4D6A-A7FD-E3950424D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69907-E044-137B-C0F7-570D94509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C0A99-9A6C-908F-7EC0-AC7A1729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4051E-9AF9-ADA4-7518-960726918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AB12E-1FDD-0117-E32C-BA92AB60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63504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CA45F-7D82-A24F-516B-FA89E178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B7E87-A91F-57BE-F59C-D8480D35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E7FF1-488A-7BE8-3323-C6268EEA8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D13718-F809-48F3-3BCB-6FE327568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569833-0EA7-653C-9579-86A7AB6A4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5BEC38-E734-947D-9F8A-CE8AAED7D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5F06B8-D8D9-3AB7-05CA-BB4563AD3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C6236-69FE-2015-4A06-DC5A24C6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68079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31B3-A8BA-CE9E-5EEC-763E4CA8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20749-2D81-98CE-1A5B-D7184783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7F91C-27E6-27ED-8417-E091B159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92B53-BA18-EADE-2C70-C51E505AC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208190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27995-690B-BC4A-669C-F3964F909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914B87-C5A0-23D2-E49C-F37EA354F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89440-D4F1-9501-9DDF-A7A5BF417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474250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458C-BBEC-9877-2612-32CC9AA96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E273E-AE52-0E09-CB77-D8B101F2A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3609A-BA0E-4306-2B99-4D9317EE7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B4E22-5CB6-4AEB-7489-9CD9492A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34461-CF9F-F959-3035-292E2891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E77D4-990C-E8E5-EA61-9BEE36CB5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57226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E278C-00BE-6619-83AA-A9E02A3E1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804B93-A04D-746C-82DB-9284A288FA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2189B-0508-1AAC-21E8-EDEE27439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7EF9B-3C72-6545-30E1-7E035C5E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6E3ED-C4BA-6FAA-A195-B9DC7B105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90603-E651-C873-C790-5C154F54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911210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D1DC1-841F-66EF-327E-F801112D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66C8A-263A-C369-9E90-0230AA8F9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5D3EB-A896-F7CC-C346-67EB80D4E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C052F-2D0E-9114-6618-B6CB489BE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7C419-6AB2-0850-C5D1-546A8167A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730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2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FD38D-6887-9FE9-2808-89EB0910C0C9}"/>
              </a:ext>
            </a:extLst>
          </p:cNvPr>
          <p:cNvSpPr/>
          <p:nvPr/>
        </p:nvSpPr>
        <p:spPr>
          <a:xfrm>
            <a:off x="4108917" y="2151727"/>
            <a:ext cx="3974166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BASH</a:t>
            </a:r>
          </a:p>
          <a:p>
            <a:pPr algn="ctr"/>
            <a:r>
              <a:rPr lang="en-US" sz="8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BASICS</a:t>
            </a:r>
            <a:endParaRPr lang="en-US" sz="6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14167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08574" y="181333"/>
            <a:ext cx="192392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What?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08574" y="961977"/>
            <a:ext cx="889146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Shell Scripting is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making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a program to write a series of commands for the shell to execute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738E3-0853-0399-119C-CCDD758370C1}"/>
              </a:ext>
            </a:extLst>
          </p:cNvPr>
          <p:cNvSpPr/>
          <p:nvPr/>
        </p:nvSpPr>
        <p:spPr>
          <a:xfrm>
            <a:off x="270120" y="3144815"/>
            <a:ext cx="15760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Why?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16F016-0B5A-149B-3571-0E8A5F1F42A1}"/>
              </a:ext>
            </a:extLst>
          </p:cNvPr>
          <p:cNvSpPr/>
          <p:nvPr/>
        </p:nvSpPr>
        <p:spPr>
          <a:xfrm>
            <a:off x="208574" y="3914256"/>
            <a:ext cx="10075687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It combines lengthy and repetitive sequences of commands that can be stored and executed anytime which, reduces programming efforts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55612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08573" y="192536"/>
            <a:ext cx="15760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08573" y="961977"/>
            <a:ext cx="863648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cap="none" spc="0" dirty="0">
                <a:ln w="0"/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O</a:t>
            </a:r>
            <a:r>
              <a:rPr lang="en-US" sz="3200" dirty="0">
                <a:ln w="0"/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pen your favorite text editor... 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8EA88-2907-BB88-D3A6-4E90FE2BC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9" y="1908036"/>
            <a:ext cx="5944917" cy="39879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EF88E1-F735-66AD-069C-41F9387438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8"/>
          <a:stretch/>
        </p:blipFill>
        <p:spPr>
          <a:xfrm>
            <a:off x="8282604" y="2233929"/>
            <a:ext cx="3450198" cy="3475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61E57F-2C07-BA0B-CC72-6125D94C5746}"/>
              </a:ext>
            </a:extLst>
          </p:cNvPr>
          <p:cNvGrpSpPr/>
          <p:nvPr/>
        </p:nvGrpSpPr>
        <p:grpSpPr>
          <a:xfrm>
            <a:off x="711984" y="3317253"/>
            <a:ext cx="5710685" cy="674455"/>
            <a:chOff x="711984" y="3317253"/>
            <a:chExt cx="5710685" cy="674455"/>
          </a:xfrm>
        </p:grpSpPr>
        <p:sp>
          <p:nvSpPr>
            <p:cNvPr id="2" name="Callout: Line with Border and Accent Bar 1">
              <a:extLst>
                <a:ext uri="{FF2B5EF4-FFF2-40B4-BE49-F238E27FC236}">
                  <a16:creationId xmlns:a16="http://schemas.microsoft.com/office/drawing/2014/main" id="{8859B1DD-F637-6646-8204-3D884CD0ABBC}"/>
                </a:ext>
              </a:extLst>
            </p:cNvPr>
            <p:cNvSpPr/>
            <p:nvPr/>
          </p:nvSpPr>
          <p:spPr>
            <a:xfrm rot="10800000">
              <a:off x="711984" y="3429000"/>
              <a:ext cx="2145323" cy="562708"/>
            </a:xfrm>
            <a:prstGeom prst="accentBorderCallout1">
              <a:avLst>
                <a:gd name="adj1" fmla="val 18750"/>
                <a:gd name="adj2" fmla="val -8333"/>
                <a:gd name="adj3" fmla="val 17188"/>
                <a:gd name="adj4" fmla="val -101858"/>
              </a:avLst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35DE04-4E0B-862A-355F-3B53BCA9625C}"/>
                </a:ext>
              </a:extLst>
            </p:cNvPr>
            <p:cNvSpPr txBox="1"/>
            <p:nvPr/>
          </p:nvSpPr>
          <p:spPr>
            <a:xfrm>
              <a:off x="3072072" y="3317253"/>
              <a:ext cx="33505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Line to be added in the</a:t>
              </a:r>
            </a:p>
            <a:p>
              <a:r>
                <a:rPr lang="en-US" sz="16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beginning of every script</a:t>
              </a:r>
              <a:endParaRPr lang="en-IN" sz="1600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7152A8-CA52-C90B-ACE7-6CFF9D45B3AB}"/>
              </a:ext>
            </a:extLst>
          </p:cNvPr>
          <p:cNvGrpSpPr/>
          <p:nvPr/>
        </p:nvGrpSpPr>
        <p:grpSpPr>
          <a:xfrm>
            <a:off x="6096000" y="4103320"/>
            <a:ext cx="2186604" cy="1650268"/>
            <a:chOff x="6096000" y="4103320"/>
            <a:chExt cx="2186604" cy="1650268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E71EF638-9FD4-2921-9885-8E8817635F21}"/>
                </a:ext>
              </a:extLst>
            </p:cNvPr>
            <p:cNvSpPr/>
            <p:nvPr/>
          </p:nvSpPr>
          <p:spPr>
            <a:xfrm flipH="1">
              <a:off x="6096000" y="4103320"/>
              <a:ext cx="278674" cy="1650268"/>
            </a:xfrm>
            <a:prstGeom prst="leftBrace">
              <a:avLst>
                <a:gd name="adj1" fmla="val 32811"/>
                <a:gd name="adj2" fmla="val 50000"/>
              </a:avLst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0DACAF-780C-DFFA-1919-FD9B4FC7FC5F}"/>
                </a:ext>
              </a:extLst>
            </p:cNvPr>
            <p:cNvSpPr txBox="1"/>
            <p:nvPr/>
          </p:nvSpPr>
          <p:spPr>
            <a:xfrm>
              <a:off x="6374673" y="4605288"/>
              <a:ext cx="19079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Commands to be executed</a:t>
              </a:r>
              <a:endParaRPr lang="en-IN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1DEFED-7B1C-B110-77EB-F2AD14E8BDD8}"/>
              </a:ext>
            </a:extLst>
          </p:cNvPr>
          <p:cNvGrpSpPr/>
          <p:nvPr/>
        </p:nvGrpSpPr>
        <p:grpSpPr>
          <a:xfrm>
            <a:off x="2496822" y="2164199"/>
            <a:ext cx="3288766" cy="646331"/>
            <a:chOff x="2496822" y="2164199"/>
            <a:chExt cx="3288766" cy="646331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44946A-8CD6-C715-1D35-0BDAF0ED0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822" y="2329961"/>
              <a:ext cx="650824" cy="0"/>
            </a:xfrm>
            <a:prstGeom prst="straightConnector1">
              <a:avLst/>
            </a:prstGeom>
            <a:ln w="19050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458966-6C08-2D8C-1462-B25DCB5CF5B6}"/>
                </a:ext>
              </a:extLst>
            </p:cNvPr>
            <p:cNvSpPr txBox="1"/>
            <p:nvPr/>
          </p:nvSpPr>
          <p:spPr>
            <a:xfrm>
              <a:off x="3147646" y="2164199"/>
              <a:ext cx="2637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Note the extension of file</a:t>
              </a:r>
              <a:endParaRPr lang="en-IN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0B5B07-31FD-84C6-4748-992AC4DB21AE}"/>
              </a:ext>
            </a:extLst>
          </p:cNvPr>
          <p:cNvGrpSpPr/>
          <p:nvPr/>
        </p:nvGrpSpPr>
        <p:grpSpPr>
          <a:xfrm>
            <a:off x="8543637" y="2521839"/>
            <a:ext cx="3325967" cy="1368826"/>
            <a:chOff x="8543637" y="2521839"/>
            <a:chExt cx="3325967" cy="1368826"/>
          </a:xfrm>
        </p:grpSpPr>
        <p:sp>
          <p:nvSpPr>
            <p:cNvPr id="20" name="Callout: Bent Line with Border and Accent Bar 19">
              <a:extLst>
                <a:ext uri="{FF2B5EF4-FFF2-40B4-BE49-F238E27FC236}">
                  <a16:creationId xmlns:a16="http://schemas.microsoft.com/office/drawing/2014/main" id="{22E5BF6F-4892-4CDE-FE09-2AA6980C4A5D}"/>
                </a:ext>
              </a:extLst>
            </p:cNvPr>
            <p:cNvSpPr/>
            <p:nvPr/>
          </p:nvSpPr>
          <p:spPr>
            <a:xfrm rot="10800000">
              <a:off x="8543637" y="2521839"/>
              <a:ext cx="1754909" cy="369454"/>
            </a:xfrm>
            <a:prstGeom prst="accentBorderCallout2">
              <a:avLst>
                <a:gd name="adj1" fmla="val 18750"/>
                <a:gd name="adj2" fmla="val -8333"/>
                <a:gd name="adj3" fmla="val 16250"/>
                <a:gd name="adj4" fmla="val -20877"/>
                <a:gd name="adj5" fmla="val -30000"/>
                <a:gd name="adj6" fmla="val -21403"/>
              </a:avLst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5B438-CEB5-D827-A1E4-999594C7DDBE}"/>
                </a:ext>
              </a:extLst>
            </p:cNvPr>
            <p:cNvSpPr txBox="1"/>
            <p:nvPr/>
          </p:nvSpPr>
          <p:spPr>
            <a:xfrm>
              <a:off x="8997522" y="2967335"/>
              <a:ext cx="28720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Run the script in the shell terminal</a:t>
              </a:r>
            </a:p>
            <a:p>
              <a:r>
                <a:rPr lang="en-US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./</a:t>
              </a:r>
              <a:r>
                <a:rPr lang="en-US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filename</a:t>
              </a:r>
              <a:endParaRPr lang="en-IN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968FAC-AFBD-C242-3C4B-5243C104C8BA}"/>
              </a:ext>
            </a:extLst>
          </p:cNvPr>
          <p:cNvGrpSpPr/>
          <p:nvPr/>
        </p:nvGrpSpPr>
        <p:grpSpPr>
          <a:xfrm>
            <a:off x="6372905" y="2810530"/>
            <a:ext cx="1839110" cy="2755001"/>
            <a:chOff x="6372905" y="2810530"/>
            <a:chExt cx="1839110" cy="2755001"/>
          </a:xfrm>
        </p:grpSpPr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F7740F90-4439-0439-D160-D4F07F24608E}"/>
                </a:ext>
              </a:extLst>
            </p:cNvPr>
            <p:cNvSpPr/>
            <p:nvPr/>
          </p:nvSpPr>
          <p:spPr>
            <a:xfrm>
              <a:off x="7948246" y="2810530"/>
              <a:ext cx="263769" cy="2755001"/>
            </a:xfrm>
            <a:prstGeom prst="leftBrace">
              <a:avLst>
                <a:gd name="adj1" fmla="val 38333"/>
                <a:gd name="adj2" fmla="val 75212"/>
              </a:avLst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3BE0F9-F62E-52D1-3931-AE7826AF30A9}"/>
                </a:ext>
              </a:extLst>
            </p:cNvPr>
            <p:cNvSpPr txBox="1"/>
            <p:nvPr/>
          </p:nvSpPr>
          <p:spPr>
            <a:xfrm>
              <a:off x="6372905" y="4606715"/>
              <a:ext cx="17540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Commands   </a:t>
              </a:r>
            </a:p>
            <a:p>
              <a:r>
                <a:rPr lang="en-US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   executed</a:t>
              </a:r>
              <a:endParaRPr lang="en-IN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23168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3" y="192536"/>
            <a:ext cx="54024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Shell Variables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9D24E1-9808-2767-E066-412A4C02DC31}"/>
              </a:ext>
            </a:extLst>
          </p:cNvPr>
          <p:cNvGrpSpPr/>
          <p:nvPr/>
        </p:nvGrpSpPr>
        <p:grpSpPr>
          <a:xfrm>
            <a:off x="745947" y="1702679"/>
            <a:ext cx="10121345" cy="3945012"/>
            <a:chOff x="684401" y="1456494"/>
            <a:chExt cx="10121345" cy="39450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63CB0D-D99F-3345-A971-FADEDEB7D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401" y="1456494"/>
              <a:ext cx="4450783" cy="394501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CC27A6-48F3-3C9B-0CAD-F3D03E5BEAC0}"/>
                </a:ext>
              </a:extLst>
            </p:cNvPr>
            <p:cNvSpPr txBox="1"/>
            <p:nvPr/>
          </p:nvSpPr>
          <p:spPr>
            <a:xfrm>
              <a:off x="5487922" y="1579587"/>
              <a:ext cx="5317824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Declare variables as </a:t>
              </a:r>
              <a:r>
                <a:rPr lang="en-US" sz="2000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name</a:t>
              </a:r>
              <a:r>
                <a:rPr lang="en-US" sz="2000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=</a:t>
              </a:r>
              <a:r>
                <a:rPr lang="en-US" sz="2000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value </a:t>
              </a:r>
              <a:r>
                <a:rPr lang="en-US" sz="2000" u="sng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Note</a:t>
              </a:r>
              <a:r>
                <a:rPr lang="en-US" sz="20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: there must be </a:t>
              </a: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no space on either side of ‘=’</a:t>
              </a:r>
            </a:p>
            <a:p>
              <a:endPara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$</a:t>
              </a:r>
              <a:r>
                <a:rPr lang="en-US" sz="20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 is used to access the value of a variable, expression or a command</a:t>
              </a:r>
              <a:endPara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endPara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0E8455F8-5C0A-302A-5116-22CAD0789A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7"/>
          <a:stretch/>
        </p:blipFill>
        <p:spPr>
          <a:xfrm>
            <a:off x="5965866" y="4181077"/>
            <a:ext cx="4485027" cy="13171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6003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3" y="192536"/>
            <a:ext cx="540244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Input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BE1CA1-BAEE-6363-2968-D008B613F30D}"/>
              </a:ext>
            </a:extLst>
          </p:cNvPr>
          <p:cNvGrpSpPr/>
          <p:nvPr/>
        </p:nvGrpSpPr>
        <p:grpSpPr>
          <a:xfrm>
            <a:off x="1463785" y="1229599"/>
            <a:ext cx="9113151" cy="3362536"/>
            <a:chOff x="426834" y="1389858"/>
            <a:chExt cx="9113151" cy="336253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A15705-4AF8-37F2-9105-33A8B0C64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1014" y="1554908"/>
              <a:ext cx="3928971" cy="1438779"/>
            </a:xfrm>
            <a:prstGeom prst="rect">
              <a:avLst/>
            </a:prstGeom>
            <a:effectLst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3F5DF2-61DF-8664-055E-BB7CAB43B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4" y="1389858"/>
              <a:ext cx="4660222" cy="2346873"/>
            </a:xfrm>
            <a:prstGeom prst="rect">
              <a:avLst/>
            </a:prstGeom>
            <a:effectLst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41C52B-EEB4-D471-855E-D4CF3B904C1E}"/>
                </a:ext>
              </a:extLst>
            </p:cNvPr>
            <p:cNvSpPr txBox="1"/>
            <p:nvPr/>
          </p:nvSpPr>
          <p:spPr>
            <a:xfrm>
              <a:off x="637565" y="3736731"/>
              <a:ext cx="4078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Take input using command: 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read </a:t>
              </a:r>
              <a:r>
                <a:rPr lang="en-US" sz="2000" b="1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variable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D51E510-7DE2-A5A1-BB9D-D24A529A0A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2150"/>
          <a:stretch/>
        </p:blipFill>
        <p:spPr>
          <a:xfrm>
            <a:off x="6653354" y="1403441"/>
            <a:ext cx="3928971" cy="17741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0F3B7D7-CAA6-8E35-2D69-98FF4341DBCD}"/>
              </a:ext>
            </a:extLst>
          </p:cNvPr>
          <p:cNvGrpSpPr/>
          <p:nvPr/>
        </p:nvGrpSpPr>
        <p:grpSpPr>
          <a:xfrm>
            <a:off x="1463785" y="3429000"/>
            <a:ext cx="10027761" cy="3160662"/>
            <a:chOff x="1463785" y="3429000"/>
            <a:chExt cx="10027761" cy="316066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A6B260-0A71-55C7-FA22-E1871FAF5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965" y="4545759"/>
              <a:ext cx="4095358" cy="18351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C49E95-7BA3-5BA9-84BD-42FD5040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785" y="4325704"/>
              <a:ext cx="4694383" cy="226395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664945-97F3-3CD4-7A85-9041B3A85BFC}"/>
                </a:ext>
              </a:extLst>
            </p:cNvPr>
            <p:cNvSpPr txBox="1"/>
            <p:nvPr/>
          </p:nvSpPr>
          <p:spPr>
            <a:xfrm>
              <a:off x="6492910" y="3429000"/>
              <a:ext cx="49986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The input is split at 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&lt;space&gt; </a:t>
              </a: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&amp; 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&lt;tab&gt; </a:t>
              </a: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according to no. of variables declared</a:t>
              </a:r>
              <a:endPara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188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Evaluate Expressions &amp; Commands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2B13F3-07E2-F669-A81E-0B56750F33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8"/>
          <a:stretch/>
        </p:blipFill>
        <p:spPr>
          <a:xfrm>
            <a:off x="5995131" y="1760292"/>
            <a:ext cx="5361985" cy="28749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62F6F05-6594-7E4C-E652-DB685AD69811}"/>
              </a:ext>
            </a:extLst>
          </p:cNvPr>
          <p:cNvGrpSpPr/>
          <p:nvPr/>
        </p:nvGrpSpPr>
        <p:grpSpPr>
          <a:xfrm>
            <a:off x="1075457" y="1324219"/>
            <a:ext cx="4444930" cy="5383334"/>
            <a:chOff x="1075457" y="1324219"/>
            <a:chExt cx="4444930" cy="538333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4FB0AD-F997-42F9-3895-C82F625A9215}"/>
                </a:ext>
              </a:extLst>
            </p:cNvPr>
            <p:cNvSpPr txBox="1"/>
            <p:nvPr/>
          </p:nvSpPr>
          <p:spPr>
            <a:xfrm>
              <a:off x="1075457" y="5076337"/>
              <a:ext cx="444493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To evaluate expressions:</a:t>
              </a:r>
            </a:p>
            <a:p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  $[</a:t>
              </a:r>
              <a:r>
                <a:rPr lang="en-US" sz="2000" b="1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expression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]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To evaluate commands:</a:t>
              </a:r>
            </a:p>
            <a:p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  $(</a:t>
              </a:r>
              <a:r>
                <a:rPr lang="en-US" sz="2000" b="1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command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882B8FE-CC40-40FE-CDB5-76122C802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445" y="1324219"/>
              <a:ext cx="4001107" cy="37470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9284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Some Comparison Operators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698FA-DFFD-6FA6-7E36-704095A76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20" y="192536"/>
            <a:ext cx="7027983" cy="6855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A7931F-1FF8-131F-7363-2793CD22F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831" y="764408"/>
            <a:ext cx="6626469" cy="57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1951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If-Else Statements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78147-1DC8-D0F4-477F-2066440E5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796" y="2164175"/>
            <a:ext cx="3439915" cy="3197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2B99C06-917A-7DDD-DACF-C86586F63156}"/>
              </a:ext>
            </a:extLst>
          </p:cNvPr>
          <p:cNvGrpSpPr/>
          <p:nvPr/>
        </p:nvGrpSpPr>
        <p:grpSpPr>
          <a:xfrm>
            <a:off x="772131" y="1639693"/>
            <a:ext cx="7688295" cy="5553773"/>
            <a:chOff x="845283" y="1305684"/>
            <a:chExt cx="7688295" cy="555377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7E8E97E-2853-1129-672D-6E3AB69AE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83" y="1305684"/>
              <a:ext cx="4438932" cy="42466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85270E-2876-2A92-758C-30A736FA7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987" y="2252436"/>
              <a:ext cx="4930591" cy="4607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962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While Loops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CDFDA-895E-CDB1-308C-4323BE1B32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69"/>
          <a:stretch/>
        </p:blipFill>
        <p:spPr>
          <a:xfrm>
            <a:off x="9219416" y="1495941"/>
            <a:ext cx="2830488" cy="386611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48CB4B9-B99F-CF39-83B1-E3B7145CEDD6}"/>
              </a:ext>
            </a:extLst>
          </p:cNvPr>
          <p:cNvGrpSpPr/>
          <p:nvPr/>
        </p:nvGrpSpPr>
        <p:grpSpPr>
          <a:xfrm>
            <a:off x="292925" y="1680193"/>
            <a:ext cx="9679409" cy="5579468"/>
            <a:chOff x="297188" y="1889379"/>
            <a:chExt cx="9679409" cy="557946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47C4A-D8D2-B91E-E4CF-7F4B34477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8" y="1889379"/>
              <a:ext cx="4777680" cy="385154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A86848-C204-5C2D-C409-6703B43FA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0597" y="2477747"/>
              <a:ext cx="6096000" cy="4991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8270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For Loops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D3DB1-C136-B63D-D638-6A999947A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7"/>
          <a:stretch/>
        </p:blipFill>
        <p:spPr>
          <a:xfrm>
            <a:off x="9383684" y="1333901"/>
            <a:ext cx="2223742" cy="1769421"/>
          </a:xfrm>
          <a:prstGeom prst="rect">
            <a:avLst/>
          </a:prstGeom>
          <a:effectLst>
            <a:outerShdw blurRad="63500" sx="106000" sy="106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DF07DC6-7411-5630-6358-641FA626513D}"/>
              </a:ext>
            </a:extLst>
          </p:cNvPr>
          <p:cNvGrpSpPr/>
          <p:nvPr/>
        </p:nvGrpSpPr>
        <p:grpSpPr>
          <a:xfrm>
            <a:off x="410309" y="-442496"/>
            <a:ext cx="10134877" cy="7871008"/>
            <a:chOff x="347982" y="-442734"/>
            <a:chExt cx="10134877" cy="78710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B526886-6680-1DB7-0531-619B5AF70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82" y="1235091"/>
              <a:ext cx="4154244" cy="47911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D7D481-38EB-05C6-450E-C8A713F94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029" y="-442734"/>
              <a:ext cx="5743064" cy="46917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75CECEA-EBA9-61AD-1B65-C104CBFFC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029" y="2846953"/>
              <a:ext cx="7078830" cy="458132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1A0728-422D-EB85-8C30-ACE0465BBE94}"/>
              </a:ext>
            </a:extLst>
          </p:cNvPr>
          <p:cNvGrpSpPr/>
          <p:nvPr/>
        </p:nvGrpSpPr>
        <p:grpSpPr>
          <a:xfrm>
            <a:off x="1430177" y="2673554"/>
            <a:ext cx="3460398" cy="1272493"/>
            <a:chOff x="1430177" y="2673554"/>
            <a:chExt cx="3460398" cy="1272493"/>
          </a:xfrm>
        </p:grpSpPr>
        <p:sp>
          <p:nvSpPr>
            <p:cNvPr id="17" name="Callout: Line with Border and Accent Bar 16">
              <a:extLst>
                <a:ext uri="{FF2B5EF4-FFF2-40B4-BE49-F238E27FC236}">
                  <a16:creationId xmlns:a16="http://schemas.microsoft.com/office/drawing/2014/main" id="{5895A985-5E63-ECEA-F9B8-E7871D1ECA57}"/>
                </a:ext>
              </a:extLst>
            </p:cNvPr>
            <p:cNvSpPr/>
            <p:nvPr/>
          </p:nvSpPr>
          <p:spPr>
            <a:xfrm rot="16200000">
              <a:off x="1441074" y="2662657"/>
              <a:ext cx="429768" cy="451562"/>
            </a:xfrm>
            <a:prstGeom prst="accentBorderCallout1">
              <a:avLst>
                <a:gd name="adj1" fmla="val 57224"/>
                <a:gd name="adj2" fmla="val -10461"/>
                <a:gd name="adj3" fmla="val 134775"/>
                <a:gd name="adj4" fmla="val -57482"/>
              </a:avLst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952E7A-3DF3-2320-C504-B7516D128B01}"/>
                </a:ext>
              </a:extLst>
            </p:cNvPr>
            <p:cNvSpPr txBox="1"/>
            <p:nvPr/>
          </p:nvSpPr>
          <p:spPr>
            <a:xfrm>
              <a:off x="1991927" y="3022717"/>
              <a:ext cx="28986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flag to print output of next echo in the same line</a:t>
              </a:r>
              <a:endParaRPr lang="en-IN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2878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Functions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AD177-4099-62B8-02E0-B12D04DAF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304" y="1481823"/>
            <a:ext cx="2750387" cy="38943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4A24A0E-3A85-FDBE-7CD3-6695CC776E31}"/>
              </a:ext>
            </a:extLst>
          </p:cNvPr>
          <p:cNvGrpSpPr/>
          <p:nvPr/>
        </p:nvGrpSpPr>
        <p:grpSpPr>
          <a:xfrm>
            <a:off x="507027" y="1319731"/>
            <a:ext cx="8524277" cy="6092433"/>
            <a:chOff x="507027" y="1319731"/>
            <a:chExt cx="8524277" cy="609243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5CDB1B-5A37-CF93-B44B-0295EA8C3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27" y="1319731"/>
              <a:ext cx="4412352" cy="469702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EEA539-C558-3F69-CB27-7073D10E7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623" y="1319731"/>
              <a:ext cx="5303681" cy="6092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73352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91698" y="384529"/>
            <a:ext cx="47067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What’s Shell?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91698" y="1165173"/>
            <a:ext cx="9893162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An interface between a user and an operating system. We can access shell using a 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Terminal</a:t>
            </a:r>
          </a:p>
          <a:p>
            <a:r>
              <a:rPr lang="en-US" sz="3200" b="1" cap="none" spc="0" dirty="0">
                <a:ln w="0"/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e.g. PowerShell (Windows), Bash (Linux)</a:t>
            </a:r>
            <a:endParaRPr lang="en-US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738E3-0853-0399-119C-CCDD758370C1}"/>
              </a:ext>
            </a:extLst>
          </p:cNvPr>
          <p:cNvSpPr/>
          <p:nvPr/>
        </p:nvSpPr>
        <p:spPr>
          <a:xfrm>
            <a:off x="353244" y="3448552"/>
            <a:ext cx="43588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What’s Bash?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16F016-0B5A-149B-3571-0E8A5F1F42A1}"/>
              </a:ext>
            </a:extLst>
          </p:cNvPr>
          <p:cNvSpPr/>
          <p:nvPr/>
        </p:nvSpPr>
        <p:spPr>
          <a:xfrm>
            <a:off x="291698" y="4217993"/>
            <a:ext cx="1007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Bash is the most popularly used shell, and is the command line language for most Unix/Linux-based OS.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672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Bash Arrays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8A0E37-0D25-8681-88CA-5D7135910C27}"/>
              </a:ext>
            </a:extLst>
          </p:cNvPr>
          <p:cNvGrpSpPr/>
          <p:nvPr/>
        </p:nvGrpSpPr>
        <p:grpSpPr>
          <a:xfrm>
            <a:off x="208572" y="192536"/>
            <a:ext cx="9058404" cy="6322198"/>
            <a:chOff x="208572" y="192536"/>
            <a:chExt cx="9058404" cy="632219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F4B6F3-833F-B1D3-2675-7FF6CB4C2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72" y="1630192"/>
              <a:ext cx="4685921" cy="48157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B81523-A36B-56BA-14DB-07FC107D4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2810" y="192536"/>
              <a:ext cx="6044166" cy="6322198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989AB76-9421-628F-2FDA-4AB75980F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26" y="3082254"/>
            <a:ext cx="3790402" cy="2150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855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Bash Arrays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8A0E37-0D25-8681-88CA-5D7135910C27}"/>
              </a:ext>
            </a:extLst>
          </p:cNvPr>
          <p:cNvGrpSpPr/>
          <p:nvPr/>
        </p:nvGrpSpPr>
        <p:grpSpPr>
          <a:xfrm>
            <a:off x="208572" y="192536"/>
            <a:ext cx="9058404" cy="6322198"/>
            <a:chOff x="208572" y="192536"/>
            <a:chExt cx="9058404" cy="632219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F4B6F3-833F-B1D3-2675-7FF6CB4C2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72" y="1630192"/>
              <a:ext cx="4685921" cy="48157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B81523-A36B-56BA-14DB-07FC107D4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2810" y="192536"/>
              <a:ext cx="6044166" cy="6322198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989AB76-9421-628F-2FDA-4AB75980F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26" y="3082254"/>
            <a:ext cx="3790402" cy="2150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2E85F0-7A92-1789-6936-227DEFEBCF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844D8C-3CB2-379F-CE26-BACCE7107E32}"/>
              </a:ext>
            </a:extLst>
          </p:cNvPr>
          <p:cNvSpPr/>
          <p:nvPr/>
        </p:nvSpPr>
        <p:spPr>
          <a:xfrm>
            <a:off x="418203" y="2367171"/>
            <a:ext cx="1115385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U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tilizing Shell Scripting to read data from CSV files through Bash Terminal...</a:t>
            </a:r>
          </a:p>
        </p:txBody>
      </p:sp>
    </p:spTree>
    <p:extLst>
      <p:ext uri="{BB962C8B-B14F-4D97-AF65-F5344CB8AC3E}">
        <p14:creationId xmlns:p14="http://schemas.microsoft.com/office/powerpoint/2010/main" val="338324582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FD38D-6887-9FE9-2808-89EB0910C0C9}"/>
              </a:ext>
            </a:extLst>
          </p:cNvPr>
          <p:cNvSpPr/>
          <p:nvPr/>
        </p:nvSpPr>
        <p:spPr>
          <a:xfrm>
            <a:off x="3793125" y="1536174"/>
            <a:ext cx="4605749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PARSING</a:t>
            </a:r>
          </a:p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CSV</a:t>
            </a:r>
          </a:p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FILES</a:t>
            </a:r>
            <a:endParaRPr lang="en-US" sz="6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52049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91698" y="384529"/>
            <a:ext cx="6793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What are CSV Files?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91698" y="1276809"/>
            <a:ext cx="9893162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1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Comma Separated Files</a:t>
            </a:r>
          </a:p>
          <a:p>
            <a:endParaRPr lang="en-US" sz="3200" b="0" i="1" dirty="0">
              <a:solidFill>
                <a:schemeClr val="bg1"/>
              </a:solidFill>
              <a:effectLst/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cap="none" spc="0" dirty="0">
                <a:ln w="0"/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Fields are separated by </a:t>
            </a:r>
            <a:r>
              <a:rPr lang="en-US" sz="3200" cap="none" spc="0" dirty="0">
                <a:ln w="0"/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comma (,)</a:t>
            </a:r>
          </a:p>
          <a:p>
            <a:endParaRPr lang="en-US" sz="3200" cap="none" spc="0" dirty="0">
              <a:ln w="0"/>
              <a:solidFill>
                <a:schemeClr val="bg1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Each record is on a separate line, delimited by </a:t>
            </a:r>
            <a:r>
              <a:rPr lang="en-US" sz="32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line break</a:t>
            </a:r>
          </a:p>
          <a:p>
            <a:endParaRPr lang="en-US" sz="3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Last record may or may not end with line break. (For parsing purposes, it should) </a:t>
            </a:r>
            <a:endParaRPr lang="en-US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53199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FD8D5-8376-BC2A-4942-CD384F7564FF}"/>
              </a:ext>
            </a:extLst>
          </p:cNvPr>
          <p:cNvSpPr/>
          <p:nvPr/>
        </p:nvSpPr>
        <p:spPr>
          <a:xfrm>
            <a:off x="99736" y="207710"/>
            <a:ext cx="60981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All Lines</a:t>
            </a:r>
          </a:p>
        </p:txBody>
      </p:sp>
    </p:spTree>
    <p:extLst>
      <p:ext uri="{BB962C8B-B14F-4D97-AF65-F5344CB8AC3E}">
        <p14:creationId xmlns:p14="http://schemas.microsoft.com/office/powerpoint/2010/main" val="420790888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DF9A99-6604-5B40-062A-48BB2B708A3B}"/>
              </a:ext>
            </a:extLst>
          </p:cNvPr>
          <p:cNvSpPr/>
          <p:nvPr/>
        </p:nvSpPr>
        <p:spPr>
          <a:xfrm>
            <a:off x="99736" y="207710"/>
            <a:ext cx="60981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All Lines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1E873E-1B09-D0D2-521F-1DC610DE863B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1699 w 12192000"/>
              <a:gd name="connsiteY0" fmla="*/ 4035671 h 6858001"/>
              <a:gd name="connsiteX1" fmla="*/ 2171699 w 12192000"/>
              <a:gd name="connsiteY1" fmla="*/ 4554417 h 6858001"/>
              <a:gd name="connsiteX2" fmla="*/ 4721468 w 12192000"/>
              <a:gd name="connsiteY2" fmla="*/ 4554417 h 6858001"/>
              <a:gd name="connsiteX3" fmla="*/ 4721468 w 12192000"/>
              <a:gd name="connsiteY3" fmla="*/ 4035671 h 6858001"/>
              <a:gd name="connsiteX4" fmla="*/ 0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2171699" y="4035671"/>
                </a:moveTo>
                <a:lnTo>
                  <a:pt x="2171699" y="4554417"/>
                </a:lnTo>
                <a:lnTo>
                  <a:pt x="4721468" y="4554417"/>
                </a:lnTo>
                <a:lnTo>
                  <a:pt x="4721468" y="403567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DE7B01-038A-F4DD-4117-E27C80F901AC}"/>
              </a:ext>
            </a:extLst>
          </p:cNvPr>
          <p:cNvSpPr/>
          <p:nvPr/>
        </p:nvSpPr>
        <p:spPr>
          <a:xfrm>
            <a:off x="1943099" y="4475980"/>
            <a:ext cx="3472963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Input Redirection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Setting the desired file as input for the while-do-done loop</a:t>
            </a:r>
          </a:p>
        </p:txBody>
      </p:sp>
    </p:spTree>
    <p:extLst>
      <p:ext uri="{BB962C8B-B14F-4D97-AF65-F5344CB8AC3E}">
        <p14:creationId xmlns:p14="http://schemas.microsoft.com/office/powerpoint/2010/main" val="2209009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06AE14-AF35-ED85-3C76-9BE9F3EAAFF5}"/>
              </a:ext>
            </a:extLst>
          </p:cNvPr>
          <p:cNvSpPr/>
          <p:nvPr/>
        </p:nvSpPr>
        <p:spPr>
          <a:xfrm>
            <a:off x="99736" y="207710"/>
            <a:ext cx="60981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All Lines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0F0F630-7D6A-FDB7-F17F-EBB6AE400764}"/>
              </a:ext>
            </a:extLst>
          </p:cNvPr>
          <p:cNvSpPr/>
          <p:nvPr/>
        </p:nvSpPr>
        <p:spPr>
          <a:xfrm>
            <a:off x="0" y="-2"/>
            <a:ext cx="12192000" cy="6858001"/>
          </a:xfrm>
          <a:custGeom>
            <a:avLst/>
            <a:gdLst>
              <a:gd name="connsiteX0" fmla="*/ 2171699 w 12192000"/>
              <a:gd name="connsiteY0" fmla="*/ 4035671 h 6858001"/>
              <a:gd name="connsiteX1" fmla="*/ 2171699 w 12192000"/>
              <a:gd name="connsiteY1" fmla="*/ 4554417 h 6858001"/>
              <a:gd name="connsiteX2" fmla="*/ 4721468 w 12192000"/>
              <a:gd name="connsiteY2" fmla="*/ 4554417 h 6858001"/>
              <a:gd name="connsiteX3" fmla="*/ 4721468 w 12192000"/>
              <a:gd name="connsiteY3" fmla="*/ 4035671 h 6858001"/>
              <a:gd name="connsiteX4" fmla="*/ 1371599 w 12192000"/>
              <a:gd name="connsiteY4" fmla="*/ 2932236 h 6858001"/>
              <a:gd name="connsiteX5" fmla="*/ 1371599 w 12192000"/>
              <a:gd name="connsiteY5" fmla="*/ 3363059 h 6858001"/>
              <a:gd name="connsiteX6" fmla="*/ 3991706 w 12192000"/>
              <a:gd name="connsiteY6" fmla="*/ 3363059 h 6858001"/>
              <a:gd name="connsiteX7" fmla="*/ 3991706 w 12192000"/>
              <a:gd name="connsiteY7" fmla="*/ 2932236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2171699" y="4035671"/>
                </a:moveTo>
                <a:lnTo>
                  <a:pt x="2171699" y="4554417"/>
                </a:lnTo>
                <a:lnTo>
                  <a:pt x="4721468" y="4554417"/>
                </a:lnTo>
                <a:lnTo>
                  <a:pt x="4721468" y="4035671"/>
                </a:lnTo>
                <a:close/>
                <a:moveTo>
                  <a:pt x="1371599" y="2932236"/>
                </a:moveTo>
                <a:lnTo>
                  <a:pt x="1371599" y="3363059"/>
                </a:lnTo>
                <a:lnTo>
                  <a:pt x="3991706" y="3363059"/>
                </a:lnTo>
                <a:lnTo>
                  <a:pt x="3991706" y="293223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DE7B01-038A-F4DD-4117-E27C80F901AC}"/>
              </a:ext>
            </a:extLst>
          </p:cNvPr>
          <p:cNvSpPr/>
          <p:nvPr/>
        </p:nvSpPr>
        <p:spPr>
          <a:xfrm>
            <a:off x="1943099" y="4475980"/>
            <a:ext cx="3472963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Input Redirection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Setting the desired file as input for the while-do-done loop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7FD861-9171-C2C0-2143-4E5BE464A6F3}"/>
              </a:ext>
            </a:extLst>
          </p:cNvPr>
          <p:cNvSpPr/>
          <p:nvPr/>
        </p:nvSpPr>
        <p:spPr>
          <a:xfrm>
            <a:off x="4120357" y="2755618"/>
            <a:ext cx="3933397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from file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A line (ending with newline character) is stored in ‘line’ variable</a:t>
            </a:r>
          </a:p>
        </p:txBody>
      </p:sp>
    </p:spTree>
    <p:extLst>
      <p:ext uri="{BB962C8B-B14F-4D97-AF65-F5344CB8AC3E}">
        <p14:creationId xmlns:p14="http://schemas.microsoft.com/office/powerpoint/2010/main" val="2687654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CC094E3-13C6-2377-949A-9FA517F231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71599 w 12192000"/>
              <a:gd name="connsiteY0" fmla="*/ 2937754 h 6858000"/>
              <a:gd name="connsiteX1" fmla="*/ 1371599 w 12192000"/>
              <a:gd name="connsiteY1" fmla="*/ 4591456 h 6858000"/>
              <a:gd name="connsiteX2" fmla="*/ 4815190 w 12192000"/>
              <a:gd name="connsiteY2" fmla="*/ 4591456 h 6858000"/>
              <a:gd name="connsiteX3" fmla="*/ 4815190 w 12192000"/>
              <a:gd name="connsiteY3" fmla="*/ 2937754 h 6858000"/>
              <a:gd name="connsiteX4" fmla="*/ 7078131 w 12192000"/>
              <a:gd name="connsiteY4" fmla="*/ 1514273 h 6858000"/>
              <a:gd name="connsiteX5" fmla="*/ 7078131 w 12192000"/>
              <a:gd name="connsiteY5" fmla="*/ 5719865 h 6858000"/>
              <a:gd name="connsiteX6" fmla="*/ 11497083 w 12192000"/>
              <a:gd name="connsiteY6" fmla="*/ 5719865 h 6858000"/>
              <a:gd name="connsiteX7" fmla="*/ 11497083 w 12192000"/>
              <a:gd name="connsiteY7" fmla="*/ 1514273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71599" y="2937754"/>
                </a:moveTo>
                <a:lnTo>
                  <a:pt x="1371599" y="4591456"/>
                </a:lnTo>
                <a:lnTo>
                  <a:pt x="4815190" y="4591456"/>
                </a:lnTo>
                <a:lnTo>
                  <a:pt x="4815190" y="2937754"/>
                </a:lnTo>
                <a:close/>
                <a:moveTo>
                  <a:pt x="7078131" y="1514273"/>
                </a:moveTo>
                <a:lnTo>
                  <a:pt x="7078131" y="5719865"/>
                </a:lnTo>
                <a:lnTo>
                  <a:pt x="11497083" y="5719865"/>
                </a:lnTo>
                <a:lnTo>
                  <a:pt x="11497083" y="151427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F46FC1-9FBC-9809-5E5D-6CBB3AA115F6}"/>
              </a:ext>
            </a:extLst>
          </p:cNvPr>
          <p:cNvSpPr/>
          <p:nvPr/>
        </p:nvSpPr>
        <p:spPr>
          <a:xfrm>
            <a:off x="1980429" y="5703838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70E6B6-AB19-6354-E6BF-7D8B19297339}"/>
              </a:ext>
            </a:extLst>
          </p:cNvPr>
          <p:cNvSpPr/>
          <p:nvPr/>
        </p:nvSpPr>
        <p:spPr>
          <a:xfrm>
            <a:off x="8151719" y="5703838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3359BE-47C1-4411-6AC4-0E91566E0112}"/>
              </a:ext>
            </a:extLst>
          </p:cNvPr>
          <p:cNvSpPr/>
          <p:nvPr/>
        </p:nvSpPr>
        <p:spPr>
          <a:xfrm>
            <a:off x="99736" y="207710"/>
            <a:ext cx="60981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All Lines</a:t>
            </a:r>
          </a:p>
        </p:txBody>
      </p:sp>
    </p:spTree>
    <p:extLst>
      <p:ext uri="{BB962C8B-B14F-4D97-AF65-F5344CB8AC3E}">
        <p14:creationId xmlns:p14="http://schemas.microsoft.com/office/powerpoint/2010/main" val="227627382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CC094E3-13C6-2377-949A-9FA517F231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71599 w 12192000"/>
              <a:gd name="connsiteY0" fmla="*/ 2937754 h 6858000"/>
              <a:gd name="connsiteX1" fmla="*/ 1371599 w 12192000"/>
              <a:gd name="connsiteY1" fmla="*/ 4591456 h 6858000"/>
              <a:gd name="connsiteX2" fmla="*/ 4815190 w 12192000"/>
              <a:gd name="connsiteY2" fmla="*/ 4591456 h 6858000"/>
              <a:gd name="connsiteX3" fmla="*/ 4815190 w 12192000"/>
              <a:gd name="connsiteY3" fmla="*/ 2937754 h 6858000"/>
              <a:gd name="connsiteX4" fmla="*/ 7078131 w 12192000"/>
              <a:gd name="connsiteY4" fmla="*/ 1514273 h 6858000"/>
              <a:gd name="connsiteX5" fmla="*/ 7078131 w 12192000"/>
              <a:gd name="connsiteY5" fmla="*/ 5719865 h 6858000"/>
              <a:gd name="connsiteX6" fmla="*/ 11497083 w 12192000"/>
              <a:gd name="connsiteY6" fmla="*/ 5719865 h 6858000"/>
              <a:gd name="connsiteX7" fmla="*/ 11497083 w 12192000"/>
              <a:gd name="connsiteY7" fmla="*/ 1514273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71599" y="2937754"/>
                </a:moveTo>
                <a:lnTo>
                  <a:pt x="1371599" y="4591456"/>
                </a:lnTo>
                <a:lnTo>
                  <a:pt x="4815190" y="4591456"/>
                </a:lnTo>
                <a:lnTo>
                  <a:pt x="4815190" y="2937754"/>
                </a:lnTo>
                <a:close/>
                <a:moveTo>
                  <a:pt x="7078131" y="1514273"/>
                </a:moveTo>
                <a:lnTo>
                  <a:pt x="7078131" y="5719865"/>
                </a:lnTo>
                <a:lnTo>
                  <a:pt x="11497083" y="5719865"/>
                </a:lnTo>
                <a:lnTo>
                  <a:pt x="11497083" y="151427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01BDC45-532A-FFCD-A7FA-0B105FAD7ED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57719" y="803443"/>
            <a:ext cx="941114" cy="776660"/>
          </a:xfrm>
          <a:prstGeom prst="curvedConnector3">
            <a:avLst>
              <a:gd name="adj1" fmla="val 10685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</p:spTree>
    <p:extLst>
      <p:ext uri="{BB962C8B-B14F-4D97-AF65-F5344CB8AC3E}">
        <p14:creationId xmlns:p14="http://schemas.microsoft.com/office/powerpoint/2010/main" val="84755111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500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91698" y="384529"/>
            <a:ext cx="47067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Why use Bash?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91698" y="1165173"/>
            <a:ext cx="887867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Bash is far more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flexible than cmd. It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enables user to access Unix/Linux commands and software.</a:t>
            </a:r>
            <a:endParaRPr lang="en-US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738E3-0853-0399-119C-CCDD758370C1}"/>
              </a:ext>
            </a:extLst>
          </p:cNvPr>
          <p:cNvSpPr/>
          <p:nvPr/>
        </p:nvSpPr>
        <p:spPr>
          <a:xfrm>
            <a:off x="362480" y="3353727"/>
            <a:ext cx="99245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use Bash in other OS?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A64622-3AD5-34F3-9A8E-EE2FC10C6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44" y="4358379"/>
            <a:ext cx="4241511" cy="177118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8893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4972FD9-18DB-C54F-B378-E115371299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315183 w 12192000"/>
              <a:gd name="connsiteY0" fmla="*/ 4241260 h 6858000"/>
              <a:gd name="connsiteX1" fmla="*/ 2315183 w 12192000"/>
              <a:gd name="connsiteY1" fmla="*/ 4620638 h 6858000"/>
              <a:gd name="connsiteX2" fmla="*/ 4007796 w 12192000"/>
              <a:gd name="connsiteY2" fmla="*/ 4620638 h 6858000"/>
              <a:gd name="connsiteX3" fmla="*/ 4007796 w 12192000"/>
              <a:gd name="connsiteY3" fmla="*/ 424126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315183" y="4241260"/>
                </a:moveTo>
                <a:lnTo>
                  <a:pt x="2315183" y="4620638"/>
                </a:lnTo>
                <a:lnTo>
                  <a:pt x="4007796" y="4620638"/>
                </a:lnTo>
                <a:lnTo>
                  <a:pt x="4007796" y="424126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31C326-C062-3324-5F92-C27F02547836}"/>
              </a:ext>
            </a:extLst>
          </p:cNvPr>
          <p:cNvSpPr/>
          <p:nvPr/>
        </p:nvSpPr>
        <p:spPr>
          <a:xfrm>
            <a:off x="4360796" y="2121013"/>
            <a:ext cx="4617833" cy="1857600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10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x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+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lines from xth line to end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92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E3162C-7ADC-37F3-CBBD-CB5BB2A171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934308 w 12192000"/>
              <a:gd name="connsiteY0" fmla="*/ 4202723 h 6858000"/>
              <a:gd name="connsiteX1" fmla="*/ 1934308 w 12192000"/>
              <a:gd name="connsiteY1" fmla="*/ 4721469 h 6858000"/>
              <a:gd name="connsiteX2" fmla="*/ 6224954 w 12192000"/>
              <a:gd name="connsiteY2" fmla="*/ 4721469 h 6858000"/>
              <a:gd name="connsiteX3" fmla="*/ 6224954 w 12192000"/>
              <a:gd name="connsiteY3" fmla="*/ 4202723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934308" y="4202723"/>
                </a:moveTo>
                <a:lnTo>
                  <a:pt x="1934308" y="4721469"/>
                </a:lnTo>
                <a:lnTo>
                  <a:pt x="6224954" y="4721469"/>
                </a:lnTo>
                <a:lnTo>
                  <a:pt x="6224954" y="420272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059ED7-38C6-6689-8F52-6F103C05C5CC}"/>
              </a:ext>
            </a:extLst>
          </p:cNvPr>
          <p:cNvSpPr/>
          <p:nvPr/>
        </p:nvSpPr>
        <p:spPr>
          <a:xfrm>
            <a:off x="2259622" y="4625449"/>
            <a:ext cx="3472963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Process Substitution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&lt;(command) allows the command to appear as a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44BD78A-04FE-283E-0A69-F0E4B19E5894}"/>
              </a:ext>
            </a:extLst>
          </p:cNvPr>
          <p:cNvSpPr/>
          <p:nvPr/>
        </p:nvSpPr>
        <p:spPr>
          <a:xfrm>
            <a:off x="4360796" y="2121013"/>
            <a:ext cx="4617833" cy="1857600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10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x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+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lines from xth line to end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697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3D4AE5-B8A2-D680-F329-25506787FE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934308 w 12192000"/>
              <a:gd name="connsiteY0" fmla="*/ 4202723 h 6858000"/>
              <a:gd name="connsiteX1" fmla="*/ 1984444 w 12192000"/>
              <a:gd name="connsiteY1" fmla="*/ 4202723 h 6858000"/>
              <a:gd name="connsiteX2" fmla="*/ 1984444 w 12192000"/>
              <a:gd name="connsiteY2" fmla="*/ 4698460 h 6858000"/>
              <a:gd name="connsiteX3" fmla="*/ 1934308 w 12192000"/>
              <a:gd name="connsiteY3" fmla="*/ 4698460 h 6858000"/>
              <a:gd name="connsiteX4" fmla="*/ 826852 w 12192000"/>
              <a:gd name="connsiteY4" fmla="*/ 4202349 h 6858000"/>
              <a:gd name="connsiteX5" fmla="*/ 826852 w 12192000"/>
              <a:gd name="connsiteY5" fmla="*/ 4698460 h 6858000"/>
              <a:gd name="connsiteX6" fmla="*/ 1934308 w 12192000"/>
              <a:gd name="connsiteY6" fmla="*/ 4698460 h 6858000"/>
              <a:gd name="connsiteX7" fmla="*/ 1934308 w 12192000"/>
              <a:gd name="connsiteY7" fmla="*/ 4721469 h 6858000"/>
              <a:gd name="connsiteX8" fmla="*/ 6224954 w 12192000"/>
              <a:gd name="connsiteY8" fmla="*/ 4721469 h 6858000"/>
              <a:gd name="connsiteX9" fmla="*/ 6224954 w 12192000"/>
              <a:gd name="connsiteY9" fmla="*/ 4202723 h 6858000"/>
              <a:gd name="connsiteX10" fmla="*/ 1984444 w 12192000"/>
              <a:gd name="connsiteY10" fmla="*/ 4202723 h 6858000"/>
              <a:gd name="connsiteX11" fmla="*/ 1984444 w 12192000"/>
              <a:gd name="connsiteY11" fmla="*/ 420234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6858000 h 6858000"/>
              <a:gd name="connsiteX15" fmla="*/ 0 w 12192000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1934308" y="4202723"/>
                </a:moveTo>
                <a:lnTo>
                  <a:pt x="1984444" y="4202723"/>
                </a:lnTo>
                <a:lnTo>
                  <a:pt x="1984444" y="4698460"/>
                </a:lnTo>
                <a:lnTo>
                  <a:pt x="1934308" y="4698460"/>
                </a:lnTo>
                <a:close/>
                <a:moveTo>
                  <a:pt x="826852" y="4202349"/>
                </a:moveTo>
                <a:lnTo>
                  <a:pt x="826852" y="4698460"/>
                </a:lnTo>
                <a:lnTo>
                  <a:pt x="1934308" y="4698460"/>
                </a:lnTo>
                <a:lnTo>
                  <a:pt x="1934308" y="4721469"/>
                </a:lnTo>
                <a:lnTo>
                  <a:pt x="6224954" y="4721469"/>
                </a:lnTo>
                <a:lnTo>
                  <a:pt x="6224954" y="4202723"/>
                </a:lnTo>
                <a:lnTo>
                  <a:pt x="1984444" y="4202723"/>
                </a:lnTo>
                <a:lnTo>
                  <a:pt x="1984444" y="420234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059ED7-38C6-6689-8F52-6F103C05C5CC}"/>
              </a:ext>
            </a:extLst>
          </p:cNvPr>
          <p:cNvSpPr/>
          <p:nvPr/>
        </p:nvSpPr>
        <p:spPr>
          <a:xfrm>
            <a:off x="2259622" y="4625449"/>
            <a:ext cx="3472963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Process Substitution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&lt;(command) allows the command to appear as a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44BD78A-04FE-283E-0A69-F0E4B19E5894}"/>
              </a:ext>
            </a:extLst>
          </p:cNvPr>
          <p:cNvSpPr/>
          <p:nvPr/>
        </p:nvSpPr>
        <p:spPr>
          <a:xfrm>
            <a:off x="4360796" y="2121013"/>
            <a:ext cx="4617833" cy="1857600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10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x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+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lines from xth line to end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0D819A-C290-83F6-D4F3-D9280F34EAC7}"/>
              </a:ext>
            </a:extLst>
          </p:cNvPr>
          <p:cNvCxnSpPr>
            <a:cxnSpLocks/>
          </p:cNvCxnSpPr>
          <p:nvPr/>
        </p:nvCxnSpPr>
        <p:spPr>
          <a:xfrm>
            <a:off x="1692613" y="3279531"/>
            <a:ext cx="232737" cy="109701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4AB84A-DD93-A1A0-344B-C766FF6B372F}"/>
              </a:ext>
            </a:extLst>
          </p:cNvPr>
          <p:cNvCxnSpPr>
            <a:cxnSpLocks/>
          </p:cNvCxnSpPr>
          <p:nvPr/>
        </p:nvCxnSpPr>
        <p:spPr>
          <a:xfrm flipH="1">
            <a:off x="2166025" y="3325940"/>
            <a:ext cx="256162" cy="100520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F23D100-AF11-1745-03C9-04567D99CB78}"/>
              </a:ext>
            </a:extLst>
          </p:cNvPr>
          <p:cNvSpPr/>
          <p:nvPr/>
        </p:nvSpPr>
        <p:spPr>
          <a:xfrm>
            <a:off x="611387" y="2802720"/>
            <a:ext cx="145736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Space for redirection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DCB680-88DC-C775-D338-3CA30DAD4533}"/>
              </a:ext>
            </a:extLst>
          </p:cNvPr>
          <p:cNvSpPr/>
          <p:nvPr/>
        </p:nvSpPr>
        <p:spPr>
          <a:xfrm>
            <a:off x="1687486" y="2605460"/>
            <a:ext cx="2299851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No Space for process substitution</a:t>
            </a:r>
          </a:p>
        </p:txBody>
      </p:sp>
    </p:spTree>
    <p:extLst>
      <p:ext uri="{BB962C8B-B14F-4D97-AF65-F5344CB8AC3E}">
        <p14:creationId xmlns:p14="http://schemas.microsoft.com/office/powerpoint/2010/main" val="153406810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5B9610B-DBC7-B055-1923-C7313C6EF9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46306 w 12192000"/>
              <a:gd name="connsiteY0" fmla="*/ 3210127 h 6858000"/>
              <a:gd name="connsiteX1" fmla="*/ 846306 w 12192000"/>
              <a:gd name="connsiteY1" fmla="*/ 4766552 h 6858000"/>
              <a:gd name="connsiteX2" fmla="*/ 6177064 w 12192000"/>
              <a:gd name="connsiteY2" fmla="*/ 4766552 h 6858000"/>
              <a:gd name="connsiteX3" fmla="*/ 6177064 w 12192000"/>
              <a:gd name="connsiteY3" fmla="*/ 3210127 h 6858000"/>
              <a:gd name="connsiteX4" fmla="*/ 7843095 w 12192000"/>
              <a:gd name="connsiteY4" fmla="*/ 1392707 h 6858000"/>
              <a:gd name="connsiteX5" fmla="*/ 7843095 w 12192000"/>
              <a:gd name="connsiteY5" fmla="*/ 5671225 h 6858000"/>
              <a:gd name="connsiteX6" fmla="*/ 10943617 w 12192000"/>
              <a:gd name="connsiteY6" fmla="*/ 5671225 h 6858000"/>
              <a:gd name="connsiteX7" fmla="*/ 10943617 w 12192000"/>
              <a:gd name="connsiteY7" fmla="*/ 1392707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46306" y="3210127"/>
                </a:moveTo>
                <a:lnTo>
                  <a:pt x="846306" y="4766552"/>
                </a:lnTo>
                <a:lnTo>
                  <a:pt x="6177064" y="4766552"/>
                </a:lnTo>
                <a:lnTo>
                  <a:pt x="6177064" y="3210127"/>
                </a:lnTo>
                <a:close/>
                <a:moveTo>
                  <a:pt x="7843095" y="1392707"/>
                </a:moveTo>
                <a:lnTo>
                  <a:pt x="7843095" y="5671225"/>
                </a:lnTo>
                <a:lnTo>
                  <a:pt x="10943617" y="5671225"/>
                </a:lnTo>
                <a:lnTo>
                  <a:pt x="10943617" y="13927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E23FF0-0436-F9F3-B2EB-EC34E35284CD}"/>
              </a:ext>
            </a:extLst>
          </p:cNvPr>
          <p:cNvSpPr/>
          <p:nvPr/>
        </p:nvSpPr>
        <p:spPr>
          <a:xfrm>
            <a:off x="2187405" y="5736450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399CC4-3F1C-23B2-ABE2-6C2ACE93AEF3}"/>
              </a:ext>
            </a:extLst>
          </p:cNvPr>
          <p:cNvSpPr/>
          <p:nvPr/>
        </p:nvSpPr>
        <p:spPr>
          <a:xfrm>
            <a:off x="8653411" y="5736450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883814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C22D11-3153-5C23-0EFC-14317B9BB8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1ED77-5AA5-CC50-96A8-D164E7AF30D2}"/>
              </a:ext>
            </a:extLst>
          </p:cNvPr>
          <p:cNvSpPr/>
          <p:nvPr/>
        </p:nvSpPr>
        <p:spPr>
          <a:xfrm>
            <a:off x="188222" y="2031939"/>
            <a:ext cx="11815555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Since we can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skip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 reading header (the first row of file), there must be a similar way to read specific rows of the data... </a:t>
            </a:r>
          </a:p>
        </p:txBody>
      </p:sp>
    </p:spTree>
    <p:extLst>
      <p:ext uri="{BB962C8B-B14F-4D97-AF65-F5344CB8AC3E}">
        <p14:creationId xmlns:p14="http://schemas.microsoft.com/office/powerpoint/2010/main" val="220136001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6793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rows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E1F92-F32D-3FAA-1E4D-6C1122A79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128" y="513852"/>
            <a:ext cx="8134350" cy="569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949D2-9DF2-6E59-8FA1-E76103FBA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6" y="815986"/>
            <a:ext cx="7200068" cy="509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3215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6793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rows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E1F92-F32D-3FAA-1E4D-6C1122A79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128" y="513852"/>
            <a:ext cx="8134350" cy="569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949D2-9DF2-6E59-8FA1-E76103FBA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6" y="815986"/>
            <a:ext cx="7200068" cy="5091682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A8E6598-D458-25AF-6962-65D3AE17B1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73823 w 12192000"/>
              <a:gd name="connsiteY0" fmla="*/ 4334607 h 6858000"/>
              <a:gd name="connsiteX1" fmla="*/ 1573823 w 12192000"/>
              <a:gd name="connsiteY1" fmla="*/ 4870938 h 6858000"/>
              <a:gd name="connsiteX2" fmla="*/ 5715000 w 12192000"/>
              <a:gd name="connsiteY2" fmla="*/ 4870938 h 6858000"/>
              <a:gd name="connsiteX3" fmla="*/ 5715000 w 12192000"/>
              <a:gd name="connsiteY3" fmla="*/ 433460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73823" y="4334607"/>
                </a:moveTo>
                <a:lnTo>
                  <a:pt x="1573823" y="4870938"/>
                </a:lnTo>
                <a:lnTo>
                  <a:pt x="5715000" y="4870938"/>
                </a:lnTo>
                <a:lnTo>
                  <a:pt x="5715000" y="43346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5F6A46-6B80-AAC5-6487-0495C7E4582A}"/>
              </a:ext>
            </a:extLst>
          </p:cNvPr>
          <p:cNvSpPr/>
          <p:nvPr/>
        </p:nvSpPr>
        <p:spPr>
          <a:xfrm>
            <a:off x="3112288" y="2577066"/>
            <a:ext cx="4157934" cy="1569521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head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head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first 10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head –n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first x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1546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7E1F92-F32D-3FAA-1E4D-6C1122A79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128" y="513852"/>
            <a:ext cx="8134350" cy="569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949D2-9DF2-6E59-8FA1-E76103FBA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6" y="815986"/>
            <a:ext cx="7200068" cy="5091682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397F814-7FFE-125A-276A-8AEF7E1519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74785 w 12192000"/>
              <a:gd name="connsiteY0" fmla="*/ 3270738 h 6858000"/>
              <a:gd name="connsiteX1" fmla="*/ 474785 w 12192000"/>
              <a:gd name="connsiteY1" fmla="*/ 4897315 h 6858000"/>
              <a:gd name="connsiteX2" fmla="*/ 5811715 w 12192000"/>
              <a:gd name="connsiteY2" fmla="*/ 4897315 h 6858000"/>
              <a:gd name="connsiteX3" fmla="*/ 5811715 w 12192000"/>
              <a:gd name="connsiteY3" fmla="*/ 3270738 h 6858000"/>
              <a:gd name="connsiteX4" fmla="*/ 6559063 w 12192000"/>
              <a:gd name="connsiteY4" fmla="*/ 2622540 h 6858000"/>
              <a:gd name="connsiteX5" fmla="*/ 6559063 w 12192000"/>
              <a:gd name="connsiteY5" fmla="*/ 4897315 h 6858000"/>
              <a:gd name="connsiteX6" fmla="*/ 11895993 w 12192000"/>
              <a:gd name="connsiteY6" fmla="*/ 4897315 h 6858000"/>
              <a:gd name="connsiteX7" fmla="*/ 11895993 w 12192000"/>
              <a:gd name="connsiteY7" fmla="*/ 26225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74785" y="3270738"/>
                </a:moveTo>
                <a:lnTo>
                  <a:pt x="474785" y="4897315"/>
                </a:lnTo>
                <a:lnTo>
                  <a:pt x="5811715" y="4897315"/>
                </a:lnTo>
                <a:lnTo>
                  <a:pt x="5811715" y="3270738"/>
                </a:lnTo>
                <a:close/>
                <a:moveTo>
                  <a:pt x="6559063" y="2622540"/>
                </a:moveTo>
                <a:lnTo>
                  <a:pt x="6559063" y="4897315"/>
                </a:lnTo>
                <a:lnTo>
                  <a:pt x="11895993" y="4897315"/>
                </a:lnTo>
                <a:lnTo>
                  <a:pt x="11895993" y="26225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6793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rows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06D11E-3CA1-F217-D704-FC2CE7AABF38}"/>
              </a:ext>
            </a:extLst>
          </p:cNvPr>
          <p:cNvSpPr/>
          <p:nvPr/>
        </p:nvSpPr>
        <p:spPr>
          <a:xfrm>
            <a:off x="1719307" y="5736449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BE5AEE-9734-FE38-F91F-3596860A136F}"/>
              </a:ext>
            </a:extLst>
          </p:cNvPr>
          <p:cNvSpPr/>
          <p:nvPr/>
        </p:nvSpPr>
        <p:spPr>
          <a:xfrm>
            <a:off x="8087181" y="5736449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7150626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6793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rows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E1F92-F32D-3FAA-1E4D-6C1122A79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128" y="513852"/>
            <a:ext cx="8134350" cy="569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949D2-9DF2-6E59-8FA1-E76103FBA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6" y="815986"/>
            <a:ext cx="7200068" cy="50916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E6ECCC-778E-9207-8DD4-AF0564A62B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590C44-DD35-56CD-1969-B0B891D91EBA}"/>
              </a:ext>
            </a:extLst>
          </p:cNvPr>
          <p:cNvSpPr/>
          <p:nvPr/>
        </p:nvSpPr>
        <p:spPr>
          <a:xfrm>
            <a:off x="519072" y="2299998"/>
            <a:ext cx="1115385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We can use head command along with tail command to read rows in a specific range</a:t>
            </a:r>
          </a:p>
        </p:txBody>
      </p:sp>
    </p:spTree>
    <p:extLst>
      <p:ext uri="{BB962C8B-B14F-4D97-AF65-F5344CB8AC3E}">
        <p14:creationId xmlns:p14="http://schemas.microsoft.com/office/powerpoint/2010/main" val="119936651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779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91698" y="384529"/>
            <a:ext cx="47067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Why use Bash?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91698" y="1165173"/>
            <a:ext cx="887867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Bash is far more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flexible than cmd. It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enables user to access Unix/Linux commands and software.</a:t>
            </a:r>
            <a:endParaRPr lang="en-US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738E3-0853-0399-119C-CCDD758370C1}"/>
              </a:ext>
            </a:extLst>
          </p:cNvPr>
          <p:cNvSpPr/>
          <p:nvPr/>
        </p:nvSpPr>
        <p:spPr>
          <a:xfrm>
            <a:off x="362480" y="3353727"/>
            <a:ext cx="99245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use Bash in other OS?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A64622-3AD5-34F3-9A8E-EE2FC10C6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44" y="4358379"/>
            <a:ext cx="4241511" cy="177118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1618BB-0FAD-EAD3-90F3-49A591E1B6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A6CE14-A930-FEA2-1AA3-639AE75FD254}"/>
              </a:ext>
            </a:extLst>
          </p:cNvPr>
          <p:cNvSpPr/>
          <p:nvPr/>
        </p:nvSpPr>
        <p:spPr>
          <a:xfrm>
            <a:off x="519065" y="2467718"/>
            <a:ext cx="1115385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Some basic Bash Commands...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548C0-CAF3-02AD-C22F-427262DF5B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6"/>
          <a:stretch/>
        </p:blipFill>
        <p:spPr>
          <a:xfrm>
            <a:off x="2563651" y="3429000"/>
            <a:ext cx="7064685" cy="1521069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556927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56FE074-030E-63D5-3CCF-7513EC03D8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79331 w 12192000"/>
              <a:gd name="connsiteY0" fmla="*/ 4384837 h 6858000"/>
              <a:gd name="connsiteX1" fmla="*/ 1679331 w 12192000"/>
              <a:gd name="connsiteY1" fmla="*/ 4844562 h 6858000"/>
              <a:gd name="connsiteX2" fmla="*/ 7860323 w 12192000"/>
              <a:gd name="connsiteY2" fmla="*/ 4844562 h 6858000"/>
              <a:gd name="connsiteX3" fmla="*/ 7860323 w 12192000"/>
              <a:gd name="connsiteY3" fmla="*/ 43848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79331" y="4384837"/>
                </a:moveTo>
                <a:lnTo>
                  <a:pt x="1679331" y="4844562"/>
                </a:lnTo>
                <a:lnTo>
                  <a:pt x="7860323" y="4844562"/>
                </a:lnTo>
                <a:lnTo>
                  <a:pt x="7860323" y="438483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FB0176-673B-8191-7B7F-AF37B7C26041}"/>
              </a:ext>
            </a:extLst>
          </p:cNvPr>
          <p:cNvSpPr/>
          <p:nvPr/>
        </p:nvSpPr>
        <p:spPr>
          <a:xfrm>
            <a:off x="4174705" y="3103624"/>
            <a:ext cx="3631222" cy="1050334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Piping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Output of first application (left of pipe ‘|’) becomes the input of second application (right of pipe)</a:t>
            </a:r>
          </a:p>
        </p:txBody>
      </p:sp>
    </p:spTree>
    <p:extLst>
      <p:ext uri="{BB962C8B-B14F-4D97-AF65-F5344CB8AC3E}">
        <p14:creationId xmlns:p14="http://schemas.microsoft.com/office/powerpoint/2010/main" val="3945826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56FE074-030E-63D5-3CCF-7513EC03D8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79331 w 12192000"/>
              <a:gd name="connsiteY0" fmla="*/ 4384837 h 6858000"/>
              <a:gd name="connsiteX1" fmla="*/ 1679331 w 12192000"/>
              <a:gd name="connsiteY1" fmla="*/ 4844562 h 6858000"/>
              <a:gd name="connsiteX2" fmla="*/ 7860323 w 12192000"/>
              <a:gd name="connsiteY2" fmla="*/ 4844562 h 6858000"/>
              <a:gd name="connsiteX3" fmla="*/ 7860323 w 12192000"/>
              <a:gd name="connsiteY3" fmla="*/ 43848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79331" y="4384837"/>
                </a:moveTo>
                <a:lnTo>
                  <a:pt x="1679331" y="4844562"/>
                </a:lnTo>
                <a:lnTo>
                  <a:pt x="7860323" y="4844562"/>
                </a:lnTo>
                <a:lnTo>
                  <a:pt x="7860323" y="438483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FB0176-673B-8191-7B7F-AF37B7C26041}"/>
              </a:ext>
            </a:extLst>
          </p:cNvPr>
          <p:cNvSpPr/>
          <p:nvPr/>
        </p:nvSpPr>
        <p:spPr>
          <a:xfrm>
            <a:off x="4174705" y="3103624"/>
            <a:ext cx="3631222" cy="1050334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Piping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Output of first application (left of pipe ‘|’) becomes the input of second application (right of pipe)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5EFBC6-8130-4113-0A92-662A833BB621}"/>
              </a:ext>
            </a:extLst>
          </p:cNvPr>
          <p:cNvGrpSpPr/>
          <p:nvPr/>
        </p:nvGrpSpPr>
        <p:grpSpPr>
          <a:xfrm>
            <a:off x="287965" y="4986846"/>
            <a:ext cx="9028357" cy="1260001"/>
            <a:chOff x="440717" y="4850485"/>
            <a:chExt cx="9028357" cy="126000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91F3C30-2C2B-326D-90B5-5FF0436B1DD1}"/>
                </a:ext>
              </a:extLst>
            </p:cNvPr>
            <p:cNvSpPr/>
            <p:nvPr/>
          </p:nvSpPr>
          <p:spPr>
            <a:xfrm>
              <a:off x="1170909" y="5095765"/>
              <a:ext cx="3073282" cy="769441"/>
            </a:xfrm>
            <a:custGeom>
              <a:avLst/>
              <a:gdLst>
                <a:gd name="connsiteX0" fmla="*/ 0 w 2095500"/>
                <a:gd name="connsiteY0" fmla="*/ 274760 h 1831730"/>
                <a:gd name="connsiteX1" fmla="*/ 1179635 w 2095500"/>
                <a:gd name="connsiteY1" fmla="*/ 274760 h 1831730"/>
                <a:gd name="connsiteX2" fmla="*/ 1179635 w 2095500"/>
                <a:gd name="connsiteY2" fmla="*/ 0 h 1831730"/>
                <a:gd name="connsiteX3" fmla="*/ 2095500 w 2095500"/>
                <a:gd name="connsiteY3" fmla="*/ 915865 h 1831730"/>
                <a:gd name="connsiteX4" fmla="*/ 1179635 w 2095500"/>
                <a:gd name="connsiteY4" fmla="*/ 1831730 h 1831730"/>
                <a:gd name="connsiteX5" fmla="*/ 1179635 w 2095500"/>
                <a:gd name="connsiteY5" fmla="*/ 1556971 h 1831730"/>
                <a:gd name="connsiteX6" fmla="*/ 0 w 2095500"/>
                <a:gd name="connsiteY6" fmla="*/ 1556971 h 1831730"/>
                <a:gd name="connsiteX7" fmla="*/ 0 w 2095500"/>
                <a:gd name="connsiteY7" fmla="*/ 274760 h 183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0" h="1831730">
                  <a:moveTo>
                    <a:pt x="0" y="274760"/>
                  </a:moveTo>
                  <a:lnTo>
                    <a:pt x="1179635" y="274760"/>
                  </a:lnTo>
                  <a:lnTo>
                    <a:pt x="1179635" y="0"/>
                  </a:lnTo>
                  <a:lnTo>
                    <a:pt x="2095500" y="915865"/>
                  </a:lnTo>
                  <a:lnTo>
                    <a:pt x="1179635" y="1831730"/>
                  </a:lnTo>
                  <a:lnTo>
                    <a:pt x="1179635" y="1556971"/>
                  </a:lnTo>
                  <a:lnTo>
                    <a:pt x="0" y="1556971"/>
                  </a:lnTo>
                  <a:lnTo>
                    <a:pt x="0" y="27476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4835" tIns="290000" rIns="580549" bIns="289999" numCol="1" spcCol="1270" anchor="ctr" anchorCtr="0">
              <a:noAutofit/>
            </a:bodyPr>
            <a:lstStyle/>
            <a:p>
              <a:pPr marL="0" lvl="1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4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h</a:t>
              </a:r>
              <a:r>
                <a:rPr lang="en-IN" sz="24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ead –n x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551E2F1-2C26-2D5A-DE5C-CB20D8FE1359}"/>
                </a:ext>
              </a:extLst>
            </p:cNvPr>
            <p:cNvSpPr/>
            <p:nvPr/>
          </p:nvSpPr>
          <p:spPr>
            <a:xfrm>
              <a:off x="440717" y="4850486"/>
              <a:ext cx="1258600" cy="1260000"/>
            </a:xfrm>
            <a:custGeom>
              <a:avLst/>
              <a:gdLst>
                <a:gd name="connsiteX0" fmla="*/ 0 w 1047750"/>
                <a:gd name="connsiteY0" fmla="*/ 523875 h 1047750"/>
                <a:gd name="connsiteX1" fmla="*/ 523875 w 1047750"/>
                <a:gd name="connsiteY1" fmla="*/ 0 h 1047750"/>
                <a:gd name="connsiteX2" fmla="*/ 1047750 w 1047750"/>
                <a:gd name="connsiteY2" fmla="*/ 523875 h 1047750"/>
                <a:gd name="connsiteX3" fmla="*/ 523875 w 1047750"/>
                <a:gd name="connsiteY3" fmla="*/ 1047750 h 1047750"/>
                <a:gd name="connsiteX4" fmla="*/ 0 w 104775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0" h="1047750">
                  <a:moveTo>
                    <a:pt x="0" y="523875"/>
                  </a:moveTo>
                  <a:cubicBezTo>
                    <a:pt x="0" y="234547"/>
                    <a:pt x="234547" y="0"/>
                    <a:pt x="523875" y="0"/>
                  </a:cubicBezTo>
                  <a:cubicBezTo>
                    <a:pt x="813203" y="0"/>
                    <a:pt x="1047750" y="234547"/>
                    <a:pt x="1047750" y="523875"/>
                  </a:cubicBezTo>
                  <a:cubicBezTo>
                    <a:pt x="1047750" y="813203"/>
                    <a:pt x="813203" y="1047750"/>
                    <a:pt x="523875" y="1047750"/>
                  </a:cubicBezTo>
                  <a:cubicBezTo>
                    <a:pt x="234547" y="1047750"/>
                    <a:pt x="0" y="813203"/>
                    <a:pt x="0" y="523875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679" tIns="168679" rIns="168679" bIns="168679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File</a:t>
              </a:r>
              <a:endParaRPr lang="en-IN" sz="2400" kern="1200" dirty="0"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36F0B8-7747-BCE7-FFAE-D181B250152F}"/>
                </a:ext>
              </a:extLst>
            </p:cNvPr>
            <p:cNvSpPr/>
            <p:nvPr/>
          </p:nvSpPr>
          <p:spPr>
            <a:xfrm>
              <a:off x="5111592" y="5095765"/>
              <a:ext cx="3073282" cy="769441"/>
            </a:xfrm>
            <a:custGeom>
              <a:avLst/>
              <a:gdLst>
                <a:gd name="connsiteX0" fmla="*/ 0 w 2095500"/>
                <a:gd name="connsiteY0" fmla="*/ 274760 h 1831730"/>
                <a:gd name="connsiteX1" fmla="*/ 1179635 w 2095500"/>
                <a:gd name="connsiteY1" fmla="*/ 274760 h 1831730"/>
                <a:gd name="connsiteX2" fmla="*/ 1179635 w 2095500"/>
                <a:gd name="connsiteY2" fmla="*/ 0 h 1831730"/>
                <a:gd name="connsiteX3" fmla="*/ 2095500 w 2095500"/>
                <a:gd name="connsiteY3" fmla="*/ 915865 h 1831730"/>
                <a:gd name="connsiteX4" fmla="*/ 1179635 w 2095500"/>
                <a:gd name="connsiteY4" fmla="*/ 1831730 h 1831730"/>
                <a:gd name="connsiteX5" fmla="*/ 1179635 w 2095500"/>
                <a:gd name="connsiteY5" fmla="*/ 1556971 h 1831730"/>
                <a:gd name="connsiteX6" fmla="*/ 0 w 2095500"/>
                <a:gd name="connsiteY6" fmla="*/ 1556971 h 1831730"/>
                <a:gd name="connsiteX7" fmla="*/ 0 w 2095500"/>
                <a:gd name="connsiteY7" fmla="*/ 274760 h 183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0" h="1831730">
                  <a:moveTo>
                    <a:pt x="0" y="274760"/>
                  </a:moveTo>
                  <a:lnTo>
                    <a:pt x="1179635" y="274760"/>
                  </a:lnTo>
                  <a:lnTo>
                    <a:pt x="1179635" y="0"/>
                  </a:lnTo>
                  <a:lnTo>
                    <a:pt x="2095500" y="915865"/>
                  </a:lnTo>
                  <a:lnTo>
                    <a:pt x="1179635" y="1831730"/>
                  </a:lnTo>
                  <a:lnTo>
                    <a:pt x="1179635" y="1556971"/>
                  </a:lnTo>
                  <a:lnTo>
                    <a:pt x="0" y="1556971"/>
                  </a:lnTo>
                  <a:lnTo>
                    <a:pt x="0" y="27476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4835" tIns="290000" rIns="580549" bIns="289999" numCol="1" spcCol="1270" anchor="ctr" anchorCtr="0">
              <a:noAutofit/>
            </a:bodyPr>
            <a:lstStyle/>
            <a:p>
              <a:pPr marL="0" lvl="1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4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tail –n +y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F86E20B-9C1B-A2E6-11FB-A60996C7CCF4}"/>
                </a:ext>
              </a:extLst>
            </p:cNvPr>
            <p:cNvSpPr/>
            <p:nvPr/>
          </p:nvSpPr>
          <p:spPr>
            <a:xfrm>
              <a:off x="4285169" y="4850485"/>
              <a:ext cx="1258600" cy="1260000"/>
            </a:xfrm>
            <a:custGeom>
              <a:avLst/>
              <a:gdLst>
                <a:gd name="connsiteX0" fmla="*/ 0 w 1047750"/>
                <a:gd name="connsiteY0" fmla="*/ 523875 h 1047750"/>
                <a:gd name="connsiteX1" fmla="*/ 523875 w 1047750"/>
                <a:gd name="connsiteY1" fmla="*/ 0 h 1047750"/>
                <a:gd name="connsiteX2" fmla="*/ 1047750 w 1047750"/>
                <a:gd name="connsiteY2" fmla="*/ 523875 h 1047750"/>
                <a:gd name="connsiteX3" fmla="*/ 523875 w 1047750"/>
                <a:gd name="connsiteY3" fmla="*/ 1047750 h 1047750"/>
                <a:gd name="connsiteX4" fmla="*/ 0 w 104775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0" h="1047750">
                  <a:moveTo>
                    <a:pt x="0" y="523875"/>
                  </a:moveTo>
                  <a:cubicBezTo>
                    <a:pt x="0" y="234547"/>
                    <a:pt x="234547" y="0"/>
                    <a:pt x="523875" y="0"/>
                  </a:cubicBezTo>
                  <a:cubicBezTo>
                    <a:pt x="813203" y="0"/>
                    <a:pt x="1047750" y="234547"/>
                    <a:pt x="1047750" y="523875"/>
                  </a:cubicBezTo>
                  <a:cubicBezTo>
                    <a:pt x="1047750" y="813203"/>
                    <a:pt x="813203" y="1047750"/>
                    <a:pt x="523875" y="1047750"/>
                  </a:cubicBezTo>
                  <a:cubicBezTo>
                    <a:pt x="234547" y="1047750"/>
                    <a:pt x="0" y="813203"/>
                    <a:pt x="0" y="523875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679" tIns="168679" rIns="168679" bIns="168679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First x lines of file</a:t>
              </a:r>
              <a:endParaRPr lang="en-IN" sz="1600" kern="1200" dirty="0"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BAAEF4-5D4E-AF93-0C48-EEABDF4BE56A}"/>
                </a:ext>
              </a:extLst>
            </p:cNvPr>
            <p:cNvSpPr/>
            <p:nvPr/>
          </p:nvSpPr>
          <p:spPr>
            <a:xfrm>
              <a:off x="8210474" y="4850485"/>
              <a:ext cx="1258600" cy="1260000"/>
            </a:xfrm>
            <a:custGeom>
              <a:avLst/>
              <a:gdLst>
                <a:gd name="connsiteX0" fmla="*/ 0 w 1047750"/>
                <a:gd name="connsiteY0" fmla="*/ 523875 h 1047750"/>
                <a:gd name="connsiteX1" fmla="*/ 523875 w 1047750"/>
                <a:gd name="connsiteY1" fmla="*/ 0 h 1047750"/>
                <a:gd name="connsiteX2" fmla="*/ 1047750 w 1047750"/>
                <a:gd name="connsiteY2" fmla="*/ 523875 h 1047750"/>
                <a:gd name="connsiteX3" fmla="*/ 523875 w 1047750"/>
                <a:gd name="connsiteY3" fmla="*/ 1047750 h 1047750"/>
                <a:gd name="connsiteX4" fmla="*/ 0 w 104775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0" h="1047750">
                  <a:moveTo>
                    <a:pt x="0" y="523875"/>
                  </a:moveTo>
                  <a:cubicBezTo>
                    <a:pt x="0" y="234547"/>
                    <a:pt x="234547" y="0"/>
                    <a:pt x="523875" y="0"/>
                  </a:cubicBezTo>
                  <a:cubicBezTo>
                    <a:pt x="813203" y="0"/>
                    <a:pt x="1047750" y="234547"/>
                    <a:pt x="1047750" y="523875"/>
                  </a:cubicBezTo>
                  <a:cubicBezTo>
                    <a:pt x="1047750" y="813203"/>
                    <a:pt x="813203" y="1047750"/>
                    <a:pt x="523875" y="1047750"/>
                  </a:cubicBezTo>
                  <a:cubicBezTo>
                    <a:pt x="234547" y="1047750"/>
                    <a:pt x="0" y="813203"/>
                    <a:pt x="0" y="523875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679" tIns="168679" rIns="168679" bIns="168679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y</a:t>
              </a:r>
              <a:r>
                <a:rPr lang="en-US" sz="16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th to </a:t>
              </a:r>
              <a:r>
                <a:rPr lang="en-US" sz="16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x</a:t>
              </a:r>
              <a:r>
                <a:rPr lang="en-US" sz="16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th lines of file</a:t>
              </a:r>
              <a:endParaRPr lang="en-IN" sz="1600" kern="1200" dirty="0"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810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9DFC9F4-1266-4B21-D64B-711F389C7D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509954 w 12192000"/>
              <a:gd name="connsiteY0" fmla="*/ 3349869 h 6858000"/>
              <a:gd name="connsiteX1" fmla="*/ 509954 w 12192000"/>
              <a:gd name="connsiteY1" fmla="*/ 5011615 h 6858000"/>
              <a:gd name="connsiteX2" fmla="*/ 7948246 w 12192000"/>
              <a:gd name="connsiteY2" fmla="*/ 5011615 h 6858000"/>
              <a:gd name="connsiteX3" fmla="*/ 7948246 w 12192000"/>
              <a:gd name="connsiteY3" fmla="*/ 3349869 h 6858000"/>
              <a:gd name="connsiteX4" fmla="*/ 8598877 w 12192000"/>
              <a:gd name="connsiteY4" fmla="*/ 2523392 h 6858000"/>
              <a:gd name="connsiteX5" fmla="*/ 8598877 w 12192000"/>
              <a:gd name="connsiteY5" fmla="*/ 5521569 h 6858000"/>
              <a:gd name="connsiteX6" fmla="*/ 11561885 w 12192000"/>
              <a:gd name="connsiteY6" fmla="*/ 5521569 h 6858000"/>
              <a:gd name="connsiteX7" fmla="*/ 11561885 w 12192000"/>
              <a:gd name="connsiteY7" fmla="*/ 252339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509954" y="3349869"/>
                </a:moveTo>
                <a:lnTo>
                  <a:pt x="509954" y="5011615"/>
                </a:lnTo>
                <a:lnTo>
                  <a:pt x="7948246" y="5011615"/>
                </a:lnTo>
                <a:lnTo>
                  <a:pt x="7948246" y="3349869"/>
                </a:lnTo>
                <a:close/>
                <a:moveTo>
                  <a:pt x="8598877" y="2523392"/>
                </a:moveTo>
                <a:lnTo>
                  <a:pt x="8598877" y="5521569"/>
                </a:lnTo>
                <a:lnTo>
                  <a:pt x="11561885" y="5521569"/>
                </a:lnTo>
                <a:lnTo>
                  <a:pt x="11561885" y="252339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74F500-3364-EB45-5D4B-3F3017305D2A}"/>
              </a:ext>
            </a:extLst>
          </p:cNvPr>
          <p:cNvSpPr/>
          <p:nvPr/>
        </p:nvSpPr>
        <p:spPr>
          <a:xfrm>
            <a:off x="2690965" y="5892254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11CEAF-F03B-4982-0EC9-1E7365B0020B}"/>
              </a:ext>
            </a:extLst>
          </p:cNvPr>
          <p:cNvSpPr/>
          <p:nvPr/>
        </p:nvSpPr>
        <p:spPr>
          <a:xfrm>
            <a:off x="9226062" y="5892253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65401686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F70822-9328-5335-5C36-D43A9E2353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0EC724-5541-AE7E-0C77-11C20BD20AB1}"/>
              </a:ext>
            </a:extLst>
          </p:cNvPr>
          <p:cNvSpPr/>
          <p:nvPr/>
        </p:nvSpPr>
        <p:spPr>
          <a:xfrm>
            <a:off x="519072" y="2367171"/>
            <a:ext cx="1115385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To read columns, we make use of the fact that CSV files contain </a:t>
            </a:r>
            <a:r>
              <a:rPr lang="en-US" sz="4400" i="1" cap="none" spc="0" dirty="0">
                <a:ln w="0"/>
                <a:solidFill>
                  <a:srgbClr val="FF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C</a:t>
            </a:r>
            <a:r>
              <a:rPr lang="en-US" sz="440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omma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 </a:t>
            </a:r>
            <a:r>
              <a:rPr lang="en-US" sz="4400" b="0" cap="none" spc="0" dirty="0">
                <a:ln w="0"/>
                <a:solidFill>
                  <a:srgbClr val="FF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eparated </a:t>
            </a:r>
            <a:r>
              <a:rPr lang="en-US" sz="4400" b="0" cap="none" spc="0" dirty="0">
                <a:ln w="0"/>
                <a:solidFill>
                  <a:srgbClr val="FF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V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alues</a:t>
            </a:r>
          </a:p>
        </p:txBody>
      </p:sp>
    </p:spTree>
    <p:extLst>
      <p:ext uri="{BB962C8B-B14F-4D97-AF65-F5344CB8AC3E}">
        <p14:creationId xmlns:p14="http://schemas.microsoft.com/office/powerpoint/2010/main" val="364948622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57502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all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168CA-F2DE-4EB2-B882-1F498F48D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7" y="0"/>
            <a:ext cx="42219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E7D9C8-4ACF-0FE0-71CE-13E0B6266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218" y="325315"/>
            <a:ext cx="8373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6177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57502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all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73CCB8-1FAA-9C25-1658-D81DB9582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7" y="0"/>
            <a:ext cx="42219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E7D9C8-4ACF-0FE0-71CE-13E0B6266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218" y="325315"/>
            <a:ext cx="837314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C93920E-3C63-74EF-515C-0C03CB7C7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00100 w 12192000"/>
              <a:gd name="connsiteY0" fmla="*/ 2277207 h 6858000"/>
              <a:gd name="connsiteX1" fmla="*/ 800100 w 12192000"/>
              <a:gd name="connsiteY1" fmla="*/ 3261946 h 6858000"/>
              <a:gd name="connsiteX2" fmla="*/ 6550392 w 12192000"/>
              <a:gd name="connsiteY2" fmla="*/ 3261946 h 6858000"/>
              <a:gd name="connsiteX3" fmla="*/ 6550392 w 12192000"/>
              <a:gd name="connsiteY3" fmla="*/ 227720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00100" y="2277207"/>
                </a:moveTo>
                <a:lnTo>
                  <a:pt x="800100" y="3261946"/>
                </a:lnTo>
                <a:lnTo>
                  <a:pt x="6550392" y="3261946"/>
                </a:lnTo>
                <a:lnTo>
                  <a:pt x="6550392" y="22772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A6CAFE-D5D9-AE58-2BE1-4B71CE926172}"/>
              </a:ext>
            </a:extLst>
          </p:cNvPr>
          <p:cNvSpPr/>
          <p:nvPr/>
        </p:nvSpPr>
        <p:spPr>
          <a:xfrm>
            <a:off x="4355120" y="2970591"/>
            <a:ext cx="4355245" cy="1808798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Internal Field Separator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Using IFS, line is divided into fields (tokens) and each token is assigned to a separate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For CSV, setting IFS=‘,’ is an obvious choice. In a line, each token is value from different column</a:t>
            </a:r>
          </a:p>
        </p:txBody>
      </p:sp>
    </p:spTree>
    <p:extLst>
      <p:ext uri="{BB962C8B-B14F-4D97-AF65-F5344CB8AC3E}">
        <p14:creationId xmlns:p14="http://schemas.microsoft.com/office/powerpoint/2010/main" val="126939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E7D9C8-4ACF-0FE0-71CE-13E0B6266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218" y="325315"/>
            <a:ext cx="837314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EE04A0-64BA-6DE8-C27D-0EB5822BC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7" y="0"/>
            <a:ext cx="4221923" cy="685800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421102-ADCC-35F3-34E2-E526845EF7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01278 w 12192000"/>
              <a:gd name="connsiteY0" fmla="*/ 2347274 h 6858000"/>
              <a:gd name="connsiteX1" fmla="*/ 801278 w 12192000"/>
              <a:gd name="connsiteY1" fmla="*/ 6049874 h 6858000"/>
              <a:gd name="connsiteX2" fmla="*/ 6551570 w 12192000"/>
              <a:gd name="connsiteY2" fmla="*/ 6049874 h 6858000"/>
              <a:gd name="connsiteX3" fmla="*/ 6551570 w 12192000"/>
              <a:gd name="connsiteY3" fmla="*/ 2347274 h 6858000"/>
              <a:gd name="connsiteX4" fmla="*/ 8681768 w 12192000"/>
              <a:gd name="connsiteY4" fmla="*/ 1305922 h 6858000"/>
              <a:gd name="connsiteX5" fmla="*/ 8681768 w 12192000"/>
              <a:gd name="connsiteY5" fmla="*/ 6231118 h 6858000"/>
              <a:gd name="connsiteX6" fmla="*/ 10672908 w 12192000"/>
              <a:gd name="connsiteY6" fmla="*/ 6231118 h 6858000"/>
              <a:gd name="connsiteX7" fmla="*/ 10672908 w 12192000"/>
              <a:gd name="connsiteY7" fmla="*/ 130592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1278" y="2347274"/>
                </a:moveTo>
                <a:lnTo>
                  <a:pt x="801278" y="6049874"/>
                </a:lnTo>
                <a:lnTo>
                  <a:pt x="6551570" y="6049874"/>
                </a:lnTo>
                <a:lnTo>
                  <a:pt x="6551570" y="2347274"/>
                </a:lnTo>
                <a:close/>
                <a:moveTo>
                  <a:pt x="8681768" y="1305922"/>
                </a:moveTo>
                <a:lnTo>
                  <a:pt x="8681768" y="6231118"/>
                </a:lnTo>
                <a:lnTo>
                  <a:pt x="10672908" y="6231118"/>
                </a:lnTo>
                <a:lnTo>
                  <a:pt x="10672908" y="13059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F178F-5C2F-4B84-370E-567F82511137}"/>
              </a:ext>
            </a:extLst>
          </p:cNvPr>
          <p:cNvSpPr/>
          <p:nvPr/>
        </p:nvSpPr>
        <p:spPr>
          <a:xfrm>
            <a:off x="2398612" y="6049874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8A2494-2111-E1DC-E38E-3BDAF3E9992A}"/>
              </a:ext>
            </a:extLst>
          </p:cNvPr>
          <p:cNvSpPr/>
          <p:nvPr/>
        </p:nvSpPr>
        <p:spPr>
          <a:xfrm>
            <a:off x="8945149" y="6049874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57502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all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42739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78374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685FF-48F7-541B-0F0E-8A1E167EF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1" y="-109345"/>
            <a:ext cx="395967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6B0CC-09F4-65BE-F00A-D68C25F908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473" y="358219"/>
            <a:ext cx="9388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8421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78374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1CADBF-E108-798C-A9D4-06E1E63A3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1" y="-109345"/>
            <a:ext cx="395967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F9E903-B99A-8A92-F1E6-9D3E1138D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473" y="358219"/>
            <a:ext cx="9388492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528454C-179B-1FB9-3FD9-7FE8469F93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35291 w 12192000"/>
              <a:gd name="connsiteY0" fmla="*/ 2969443 h 6858000"/>
              <a:gd name="connsiteX1" fmla="*/ 735291 w 12192000"/>
              <a:gd name="connsiteY1" fmla="*/ 3738884 h 6858000"/>
              <a:gd name="connsiteX2" fmla="*/ 7843101 w 12192000"/>
              <a:gd name="connsiteY2" fmla="*/ 3738884 h 6858000"/>
              <a:gd name="connsiteX3" fmla="*/ 7843101 w 12192000"/>
              <a:gd name="connsiteY3" fmla="*/ 2969443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35291" y="2969443"/>
                </a:moveTo>
                <a:lnTo>
                  <a:pt x="735291" y="3738884"/>
                </a:lnTo>
                <a:lnTo>
                  <a:pt x="7843101" y="3738884"/>
                </a:lnTo>
                <a:lnTo>
                  <a:pt x="7843101" y="29694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3E9A24-EB57-DEC0-F923-17F4BBE7ABB1}"/>
              </a:ext>
            </a:extLst>
          </p:cNvPr>
          <p:cNvSpPr/>
          <p:nvPr/>
        </p:nvSpPr>
        <p:spPr>
          <a:xfrm>
            <a:off x="4633448" y="1161811"/>
            <a:ext cx="4355245" cy="1808798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As number of variables defined is less than the number of columns, all remaining fields are assigned to the last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In fact, if there are (x) variables, the line is split (x-1) times, giving (x) tokens </a:t>
            </a:r>
          </a:p>
        </p:txBody>
      </p:sp>
    </p:spTree>
    <p:extLst>
      <p:ext uri="{BB962C8B-B14F-4D97-AF65-F5344CB8AC3E}">
        <p14:creationId xmlns:p14="http://schemas.microsoft.com/office/powerpoint/2010/main" val="3547705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8E00EC-3672-F094-8760-84AFB0A21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1" y="-109345"/>
            <a:ext cx="395967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53D3F4-264B-9E5C-E5A4-278DAB2B3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473" y="358219"/>
            <a:ext cx="9388492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DED548-6C2F-5CEC-EFE6-7F221C3BC0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63571 w 12192000"/>
              <a:gd name="connsiteY0" fmla="*/ 3035431 h 6858000"/>
              <a:gd name="connsiteX1" fmla="*/ 763571 w 12192000"/>
              <a:gd name="connsiteY1" fmla="*/ 5797485 h 6858000"/>
              <a:gd name="connsiteX2" fmla="*/ 7814821 w 12192000"/>
              <a:gd name="connsiteY2" fmla="*/ 5797485 h 6858000"/>
              <a:gd name="connsiteX3" fmla="*/ 7814821 w 12192000"/>
              <a:gd name="connsiteY3" fmla="*/ 3035431 h 6858000"/>
              <a:gd name="connsiteX4" fmla="*/ 8870623 w 12192000"/>
              <a:gd name="connsiteY4" fmla="*/ 1127660 h 6858000"/>
              <a:gd name="connsiteX5" fmla="*/ 8870623 w 12192000"/>
              <a:gd name="connsiteY5" fmla="*/ 6127423 h 6858000"/>
              <a:gd name="connsiteX6" fmla="*/ 11180190 w 12192000"/>
              <a:gd name="connsiteY6" fmla="*/ 6127423 h 6858000"/>
              <a:gd name="connsiteX7" fmla="*/ 11180190 w 12192000"/>
              <a:gd name="connsiteY7" fmla="*/ 112766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763571" y="3035431"/>
                </a:moveTo>
                <a:lnTo>
                  <a:pt x="763571" y="5797485"/>
                </a:lnTo>
                <a:lnTo>
                  <a:pt x="7814821" y="5797485"/>
                </a:lnTo>
                <a:lnTo>
                  <a:pt x="7814821" y="3035431"/>
                </a:lnTo>
                <a:close/>
                <a:moveTo>
                  <a:pt x="8870623" y="1127660"/>
                </a:moveTo>
                <a:lnTo>
                  <a:pt x="8870623" y="6127423"/>
                </a:lnTo>
                <a:lnTo>
                  <a:pt x="11180190" y="6127423"/>
                </a:lnTo>
                <a:lnTo>
                  <a:pt x="11180190" y="112766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96966A-914A-B872-64FC-1EE31C16C7A3}"/>
              </a:ext>
            </a:extLst>
          </p:cNvPr>
          <p:cNvSpPr/>
          <p:nvPr/>
        </p:nvSpPr>
        <p:spPr>
          <a:xfrm>
            <a:off x="2524548" y="6049873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062F6-DDFC-367B-E441-B754E12BEB60}"/>
              </a:ext>
            </a:extLst>
          </p:cNvPr>
          <p:cNvSpPr/>
          <p:nvPr/>
        </p:nvSpPr>
        <p:spPr>
          <a:xfrm>
            <a:off x="9076271" y="6049873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78374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4314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E8ADA8-EDD3-B014-F925-FB5B945CB3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7" b="15757"/>
          <a:stretch/>
        </p:blipFill>
        <p:spPr>
          <a:xfrm>
            <a:off x="369277" y="366348"/>
            <a:ext cx="7874375" cy="3229706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8C3C89-6608-EA66-9B3F-BFEA50EF1385}"/>
              </a:ext>
            </a:extLst>
          </p:cNvPr>
          <p:cNvSpPr txBox="1"/>
          <p:nvPr/>
        </p:nvSpPr>
        <p:spPr>
          <a:xfrm>
            <a:off x="6497379" y="3738669"/>
            <a:ext cx="5404474" cy="286232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To change directory:</a:t>
            </a:r>
          </a:p>
          <a:p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 cd </a:t>
            </a:r>
            <a:r>
              <a: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path</a:t>
            </a:r>
          </a:p>
          <a:p>
            <a:endParaRPr lang="en-US" sz="2000" b="1" i="1" dirty="0">
              <a:solidFill>
                <a:srgbClr val="FFFF00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To list out files &amp; folders in present working directory:</a:t>
            </a:r>
          </a:p>
          <a:p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 ls</a:t>
            </a:r>
          </a:p>
          <a:p>
            <a:endParaRPr lang="en-US" sz="2000" b="1" dirty="0">
              <a:solidFill>
                <a:srgbClr val="FFFF00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To create a new folder:</a:t>
            </a:r>
          </a:p>
          <a:p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 </a:t>
            </a:r>
            <a:r>
              <a:rPr lang="en-US" sz="2000" b="1" dirty="0" err="1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mkdir</a:t>
            </a:r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foldername</a:t>
            </a:r>
            <a:endParaRPr lang="en-US" sz="2000" b="1" i="1" dirty="0">
              <a:solidFill>
                <a:srgbClr val="00FFFF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93564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9680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by specific column numbers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1BEF6-522B-2380-88B3-F82B17471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428" y="417191"/>
            <a:ext cx="4356405" cy="6534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8004D-8A27-39EA-0545-AD2D0D46F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291" y="304943"/>
            <a:ext cx="10472191" cy="62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9783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9680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by specific column numbers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1BEF6-522B-2380-88B3-F82B17471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428" y="417191"/>
            <a:ext cx="4356405" cy="6534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8004D-8A27-39EA-0545-AD2D0D46F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291" y="304943"/>
            <a:ext cx="10472191" cy="6248114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ACAC849-8485-3577-2522-CD30590D69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489435 w 12192000"/>
              <a:gd name="connsiteY0" fmla="*/ 4411744 h 6858000"/>
              <a:gd name="connsiteX1" fmla="*/ 1489435 w 12192000"/>
              <a:gd name="connsiteY1" fmla="*/ 5005633 h 6858000"/>
              <a:gd name="connsiteX2" fmla="*/ 8493551 w 12192000"/>
              <a:gd name="connsiteY2" fmla="*/ 5005633 h 6858000"/>
              <a:gd name="connsiteX3" fmla="*/ 8493551 w 12192000"/>
              <a:gd name="connsiteY3" fmla="*/ 441174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489435" y="4411744"/>
                </a:moveTo>
                <a:lnTo>
                  <a:pt x="1489435" y="5005633"/>
                </a:lnTo>
                <a:lnTo>
                  <a:pt x="8493551" y="5005633"/>
                </a:lnTo>
                <a:lnTo>
                  <a:pt x="8493551" y="441174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19852C-9995-165C-5290-339F21FA6FB6}"/>
              </a:ext>
            </a:extLst>
          </p:cNvPr>
          <p:cNvSpPr/>
          <p:nvPr/>
        </p:nvSpPr>
        <p:spPr>
          <a:xfrm>
            <a:off x="3679179" y="3429000"/>
            <a:ext cx="3140495" cy="947988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Cut command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for cutting sections from each line of file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914E5E-F2E5-8E51-2763-DF62E62C527B}"/>
              </a:ext>
            </a:extLst>
          </p:cNvPr>
          <p:cNvGrpSpPr/>
          <p:nvPr/>
        </p:nvGrpSpPr>
        <p:grpSpPr>
          <a:xfrm>
            <a:off x="814118" y="4763586"/>
            <a:ext cx="2456983" cy="1140643"/>
            <a:chOff x="814118" y="4763586"/>
            <a:chExt cx="2456983" cy="1140643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AC311094-079C-316D-A1DF-9D708E54ED01}"/>
                </a:ext>
              </a:extLst>
            </p:cNvPr>
            <p:cNvSpPr/>
            <p:nvPr/>
          </p:nvSpPr>
          <p:spPr>
            <a:xfrm rot="16200000">
              <a:off x="2637307" y="4528626"/>
              <a:ext cx="398834" cy="868754"/>
            </a:xfrm>
            <a:prstGeom prst="leftBrace">
              <a:avLst>
                <a:gd name="adj1" fmla="val 8333"/>
                <a:gd name="adj2" fmla="val 16363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7263F-B008-64D2-B238-DF7503BE2613}"/>
                </a:ext>
              </a:extLst>
            </p:cNvPr>
            <p:cNvSpPr/>
            <p:nvPr/>
          </p:nvSpPr>
          <p:spPr>
            <a:xfrm>
              <a:off x="814118" y="5165565"/>
              <a:ext cx="2316246" cy="7386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s</a:t>
              </a:r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etting delimiter (character at which cutting is desired)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21F900-4901-61AD-93DC-47887BDBD5AA}"/>
              </a:ext>
            </a:extLst>
          </p:cNvPr>
          <p:cNvGrpSpPr/>
          <p:nvPr/>
        </p:nvGrpSpPr>
        <p:grpSpPr>
          <a:xfrm>
            <a:off x="3051048" y="4751837"/>
            <a:ext cx="1871050" cy="977136"/>
            <a:chOff x="3051048" y="4751837"/>
            <a:chExt cx="1871050" cy="977136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7D44EADE-E320-D02E-8BE2-D34B1B074CB7}"/>
                </a:ext>
              </a:extLst>
            </p:cNvPr>
            <p:cNvSpPr/>
            <p:nvPr/>
          </p:nvSpPr>
          <p:spPr>
            <a:xfrm rot="16200000">
              <a:off x="3399253" y="4767237"/>
              <a:ext cx="398834" cy="368033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3F59AE-BDA5-6E4B-AC3A-04C6F9AA7C8F}"/>
                </a:ext>
              </a:extLst>
            </p:cNvPr>
            <p:cNvSpPr/>
            <p:nvPr/>
          </p:nvSpPr>
          <p:spPr>
            <a:xfrm>
              <a:off x="3051048" y="5205753"/>
              <a:ext cx="1871050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To slice data field by field</a:t>
              </a:r>
              <a:endParaRPr lang="en-US" sz="14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AE54AB-FACB-44A1-4C0E-CE3E38B804F8}"/>
              </a:ext>
            </a:extLst>
          </p:cNvPr>
          <p:cNvGrpSpPr/>
          <p:nvPr/>
        </p:nvGrpSpPr>
        <p:grpSpPr>
          <a:xfrm>
            <a:off x="3851938" y="4801680"/>
            <a:ext cx="2031653" cy="429647"/>
            <a:chOff x="3851938" y="4801680"/>
            <a:chExt cx="2031653" cy="42964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6D799F-4898-99FB-7580-7CC348049981}"/>
                </a:ext>
              </a:extLst>
            </p:cNvPr>
            <p:cNvSpPr/>
            <p:nvPr/>
          </p:nvSpPr>
          <p:spPr>
            <a:xfrm>
              <a:off x="4330438" y="4923550"/>
              <a:ext cx="1553153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c</a:t>
              </a:r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olumn no’s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BAB4E29B-A5BB-0A8F-7F2C-8FC35A92FD0E}"/>
                </a:ext>
              </a:extLst>
            </p:cNvPr>
            <p:cNvCxnSpPr>
              <a:cxnSpLocks/>
            </p:cNvCxnSpPr>
            <p:nvPr/>
          </p:nvCxnSpPr>
          <p:spPr>
            <a:xfrm>
              <a:off x="3851938" y="4801680"/>
              <a:ext cx="1870451" cy="404073"/>
            </a:xfrm>
            <a:prstGeom prst="bentConnector3">
              <a:avLst>
                <a:gd name="adj1" fmla="val 28833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0588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61BEF6-522B-2380-88B3-F82B17471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428" y="417191"/>
            <a:ext cx="4356405" cy="6534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8004D-8A27-39EA-0545-AD2D0D46F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291" y="304943"/>
            <a:ext cx="10472191" cy="624811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28C2E00-1CEF-DC2F-0212-0B49903F09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39614 w 12192000"/>
              <a:gd name="connsiteY0" fmla="*/ 2866292 h 6858000"/>
              <a:gd name="connsiteX1" fmla="*/ 439614 w 12192000"/>
              <a:gd name="connsiteY1" fmla="*/ 5161085 h 6858000"/>
              <a:gd name="connsiteX2" fmla="*/ 8387861 w 12192000"/>
              <a:gd name="connsiteY2" fmla="*/ 5161085 h 6858000"/>
              <a:gd name="connsiteX3" fmla="*/ 8387861 w 12192000"/>
              <a:gd name="connsiteY3" fmla="*/ 2866292 h 6858000"/>
              <a:gd name="connsiteX4" fmla="*/ 8959361 w 12192000"/>
              <a:gd name="connsiteY4" fmla="*/ 1758462 h 6858000"/>
              <a:gd name="connsiteX5" fmla="*/ 8959361 w 12192000"/>
              <a:gd name="connsiteY5" fmla="*/ 6286500 h 6858000"/>
              <a:gd name="connsiteX6" fmla="*/ 10472190 w 12192000"/>
              <a:gd name="connsiteY6" fmla="*/ 6286500 h 6858000"/>
              <a:gd name="connsiteX7" fmla="*/ 10472190 w 12192000"/>
              <a:gd name="connsiteY7" fmla="*/ 175846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39614" y="2866292"/>
                </a:moveTo>
                <a:lnTo>
                  <a:pt x="439614" y="5161085"/>
                </a:lnTo>
                <a:lnTo>
                  <a:pt x="8387861" y="5161085"/>
                </a:lnTo>
                <a:lnTo>
                  <a:pt x="8387861" y="2866292"/>
                </a:lnTo>
                <a:close/>
                <a:moveTo>
                  <a:pt x="8959361" y="1758462"/>
                </a:moveTo>
                <a:lnTo>
                  <a:pt x="8959361" y="6286500"/>
                </a:lnTo>
                <a:lnTo>
                  <a:pt x="10472190" y="6286500"/>
                </a:lnTo>
                <a:lnTo>
                  <a:pt x="10472190" y="17584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5236AD-4813-F78B-8979-FE8200C4317A}"/>
              </a:ext>
            </a:extLst>
          </p:cNvPr>
          <p:cNvSpPr/>
          <p:nvPr/>
        </p:nvSpPr>
        <p:spPr>
          <a:xfrm>
            <a:off x="2952064" y="6164472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B4049B-8DAE-22B6-273C-C223841B88ED}"/>
              </a:ext>
            </a:extLst>
          </p:cNvPr>
          <p:cNvSpPr/>
          <p:nvPr/>
        </p:nvSpPr>
        <p:spPr>
          <a:xfrm>
            <a:off x="9433018" y="6168336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9680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by specific column numbers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60087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4762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A5D4B7-6A55-C6AD-0463-57E5846ABC5D}"/>
              </a:ext>
            </a:extLst>
          </p:cNvPr>
          <p:cNvSpPr/>
          <p:nvPr/>
        </p:nvSpPr>
        <p:spPr>
          <a:xfrm>
            <a:off x="0" y="-9427"/>
            <a:ext cx="12192000" cy="6858000"/>
          </a:xfrm>
          <a:custGeom>
            <a:avLst/>
            <a:gdLst>
              <a:gd name="connsiteX0" fmla="*/ 3704734 w 12192000"/>
              <a:gd name="connsiteY0" fmla="*/ 4647414 h 6858000"/>
              <a:gd name="connsiteX1" fmla="*/ 3704734 w 12192000"/>
              <a:gd name="connsiteY1" fmla="*/ 5062194 h 6858000"/>
              <a:gd name="connsiteX2" fmla="*/ 4553146 w 12192000"/>
              <a:gd name="connsiteY2" fmla="*/ 5062194 h 6858000"/>
              <a:gd name="connsiteX3" fmla="*/ 4553146 w 12192000"/>
              <a:gd name="connsiteY3" fmla="*/ 464741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704734" y="4647414"/>
                </a:moveTo>
                <a:lnTo>
                  <a:pt x="3704734" y="5062194"/>
                </a:lnTo>
                <a:lnTo>
                  <a:pt x="4553146" y="5062194"/>
                </a:lnTo>
                <a:lnTo>
                  <a:pt x="4553146" y="464741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702297-72A9-4CB2-571F-1D1F10FBF55C}"/>
              </a:ext>
            </a:extLst>
          </p:cNvPr>
          <p:cNvGrpSpPr/>
          <p:nvPr/>
        </p:nvGrpSpPr>
        <p:grpSpPr>
          <a:xfrm>
            <a:off x="3704734" y="5043340"/>
            <a:ext cx="3384223" cy="886120"/>
            <a:chOff x="3704734" y="5043340"/>
            <a:chExt cx="3384223" cy="886120"/>
          </a:xfrm>
        </p:grpSpPr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2D4D4C18-C49E-B509-34E1-6F354237C8E2}"/>
                </a:ext>
              </a:extLst>
            </p:cNvPr>
            <p:cNvCxnSpPr>
              <a:cxnSpLocks/>
            </p:cNvCxnSpPr>
            <p:nvPr/>
          </p:nvCxnSpPr>
          <p:spPr>
            <a:xfrm>
              <a:off x="3704734" y="5043340"/>
              <a:ext cx="1084082" cy="461914"/>
            </a:xfrm>
            <a:prstGeom prst="bentConnector3">
              <a:avLst>
                <a:gd name="adj1" fmla="val 70870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8014D9-4DDD-C31A-6E67-F986F1E27843}"/>
                </a:ext>
              </a:extLst>
            </p:cNvPr>
            <p:cNvSpPr/>
            <p:nvPr/>
          </p:nvSpPr>
          <p:spPr>
            <a:xfrm>
              <a:off x="4514099" y="5190796"/>
              <a:ext cx="2574858" cy="7386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c</a:t>
              </a:r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olumn numbers and column ranges separated by comma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436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DC005F-626A-B12D-7E9F-0E62F17D744B}"/>
              </a:ext>
            </a:extLst>
          </p:cNvPr>
          <p:cNvSpPr/>
          <p:nvPr/>
        </p:nvSpPr>
        <p:spPr>
          <a:xfrm>
            <a:off x="0" y="-11782"/>
            <a:ext cx="12192000" cy="6858000"/>
          </a:xfrm>
          <a:custGeom>
            <a:avLst/>
            <a:gdLst>
              <a:gd name="connsiteX0" fmla="*/ 3704734 w 12192000"/>
              <a:gd name="connsiteY0" fmla="*/ 4647414 h 6858000"/>
              <a:gd name="connsiteX1" fmla="*/ 3704734 w 12192000"/>
              <a:gd name="connsiteY1" fmla="*/ 5062194 h 6858000"/>
              <a:gd name="connsiteX2" fmla="*/ 4553146 w 12192000"/>
              <a:gd name="connsiteY2" fmla="*/ 5062194 h 6858000"/>
              <a:gd name="connsiteX3" fmla="*/ 4553146 w 12192000"/>
              <a:gd name="connsiteY3" fmla="*/ 4647414 h 6858000"/>
              <a:gd name="connsiteX4" fmla="*/ 3101419 w 12192000"/>
              <a:gd name="connsiteY4" fmla="*/ 2724346 h 6858000"/>
              <a:gd name="connsiteX5" fmla="*/ 3101419 w 12192000"/>
              <a:gd name="connsiteY5" fmla="*/ 3280528 h 6858000"/>
              <a:gd name="connsiteX6" fmla="*/ 5279011 w 12192000"/>
              <a:gd name="connsiteY6" fmla="*/ 3280528 h 6858000"/>
              <a:gd name="connsiteX7" fmla="*/ 5279011 w 12192000"/>
              <a:gd name="connsiteY7" fmla="*/ 272434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704734" y="4647414"/>
                </a:moveTo>
                <a:lnTo>
                  <a:pt x="3704734" y="5062194"/>
                </a:lnTo>
                <a:lnTo>
                  <a:pt x="4553146" y="5062194"/>
                </a:lnTo>
                <a:lnTo>
                  <a:pt x="4553146" y="4647414"/>
                </a:lnTo>
                <a:close/>
                <a:moveTo>
                  <a:pt x="3101419" y="2724346"/>
                </a:moveTo>
                <a:lnTo>
                  <a:pt x="3101419" y="3280528"/>
                </a:lnTo>
                <a:lnTo>
                  <a:pt x="5279011" y="3280528"/>
                </a:lnTo>
                <a:lnTo>
                  <a:pt x="5279011" y="272434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702297-72A9-4CB2-571F-1D1F10FBF55C}"/>
              </a:ext>
            </a:extLst>
          </p:cNvPr>
          <p:cNvGrpSpPr/>
          <p:nvPr/>
        </p:nvGrpSpPr>
        <p:grpSpPr>
          <a:xfrm>
            <a:off x="3704734" y="5043340"/>
            <a:ext cx="3384223" cy="886120"/>
            <a:chOff x="3704734" y="5043340"/>
            <a:chExt cx="3384223" cy="886120"/>
          </a:xfrm>
        </p:grpSpPr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2D4D4C18-C49E-B509-34E1-6F354237C8E2}"/>
                </a:ext>
              </a:extLst>
            </p:cNvPr>
            <p:cNvCxnSpPr>
              <a:cxnSpLocks/>
            </p:cNvCxnSpPr>
            <p:nvPr/>
          </p:nvCxnSpPr>
          <p:spPr>
            <a:xfrm>
              <a:off x="3704734" y="5043340"/>
              <a:ext cx="1084082" cy="461914"/>
            </a:xfrm>
            <a:prstGeom prst="bentConnector3">
              <a:avLst>
                <a:gd name="adj1" fmla="val 70870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8014D9-4DDD-C31A-6E67-F986F1E27843}"/>
                </a:ext>
              </a:extLst>
            </p:cNvPr>
            <p:cNvSpPr/>
            <p:nvPr/>
          </p:nvSpPr>
          <p:spPr>
            <a:xfrm>
              <a:off x="4514099" y="5190796"/>
              <a:ext cx="2574858" cy="7386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c</a:t>
              </a:r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olumn numbers and column ranges separated by comma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2C3C0C-14A7-70E4-15CB-4D54F8E590DF}"/>
              </a:ext>
            </a:extLst>
          </p:cNvPr>
          <p:cNvGrpSpPr/>
          <p:nvPr/>
        </p:nvGrpSpPr>
        <p:grpSpPr>
          <a:xfrm>
            <a:off x="5535105" y="2292577"/>
            <a:ext cx="2249187" cy="1815882"/>
            <a:chOff x="5638800" y="2292577"/>
            <a:chExt cx="2249187" cy="18158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2106A-EA00-0FF2-F600-57F652BFDB84}"/>
                </a:ext>
              </a:extLst>
            </p:cNvPr>
            <p:cNvSpPr txBox="1"/>
            <p:nvPr/>
          </p:nvSpPr>
          <p:spPr>
            <a:xfrm>
              <a:off x="5638800" y="2292577"/>
              <a:ext cx="9144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Col 2</a:t>
              </a:r>
            </a:p>
            <a:p>
              <a:endParaRPr lang="en-US" sz="16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Col 4</a:t>
              </a:r>
            </a:p>
            <a:p>
              <a:endParaRPr lang="en-US" sz="16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Col 5</a:t>
              </a:r>
            </a:p>
            <a:p>
              <a:endParaRPr lang="en-US" sz="16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Col 6</a:t>
              </a:r>
              <a:endParaRPr lang="en-IN" sz="14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56CE2B-CF8A-D414-577D-40CA0F083954}"/>
                </a:ext>
              </a:extLst>
            </p:cNvPr>
            <p:cNvSpPr txBox="1"/>
            <p:nvPr/>
          </p:nvSpPr>
          <p:spPr>
            <a:xfrm>
              <a:off x="6973587" y="2556283"/>
              <a:ext cx="914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rec1</a:t>
              </a:r>
              <a:b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</a:br>
              <a:b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rec2</a:t>
              </a:r>
              <a:b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</a:br>
              <a:b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rec3</a:t>
              </a:r>
              <a:endParaRPr lang="en-IN" sz="14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E54A768-F7A4-5456-1F11-DB9626F65F50}"/>
                </a:ext>
              </a:extLst>
            </p:cNvPr>
            <p:cNvCxnSpPr/>
            <p:nvPr/>
          </p:nvCxnSpPr>
          <p:spPr>
            <a:xfrm>
              <a:off x="6379399" y="2466370"/>
              <a:ext cx="648172" cy="26265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D73E589-44BE-9D32-4970-6AAE5C6896FB}"/>
                </a:ext>
              </a:extLst>
            </p:cNvPr>
            <p:cNvCxnSpPr/>
            <p:nvPr/>
          </p:nvCxnSpPr>
          <p:spPr>
            <a:xfrm>
              <a:off x="6379399" y="2940528"/>
              <a:ext cx="648172" cy="26265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45B2926-7ED9-F7D9-8FD0-A05CD1F77B8E}"/>
                </a:ext>
              </a:extLst>
            </p:cNvPr>
            <p:cNvCxnSpPr/>
            <p:nvPr/>
          </p:nvCxnSpPr>
          <p:spPr>
            <a:xfrm>
              <a:off x="6391026" y="3423778"/>
              <a:ext cx="648172" cy="26265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3F4DC29-2787-8492-51C3-1792C7105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9399" y="3731522"/>
              <a:ext cx="659799" cy="175506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7801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A8FB56B-5599-6F3B-214E-DC2E0974BF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71340 w 12192000"/>
              <a:gd name="connsiteY0" fmla="*/ 2809188 h 6858000"/>
              <a:gd name="connsiteX1" fmla="*/ 471340 w 12192000"/>
              <a:gd name="connsiteY1" fmla="*/ 5222449 h 6858000"/>
              <a:gd name="connsiteX2" fmla="*/ 8446416 w 12192000"/>
              <a:gd name="connsiteY2" fmla="*/ 5222449 h 6858000"/>
              <a:gd name="connsiteX3" fmla="*/ 8446416 w 12192000"/>
              <a:gd name="connsiteY3" fmla="*/ 2809188 h 6858000"/>
              <a:gd name="connsiteX4" fmla="*/ 8814062 w 12192000"/>
              <a:gd name="connsiteY4" fmla="*/ 1272619 h 6858000"/>
              <a:gd name="connsiteX5" fmla="*/ 8814062 w 12192000"/>
              <a:gd name="connsiteY5" fmla="*/ 5929460 h 6858000"/>
              <a:gd name="connsiteX6" fmla="*/ 11387579 w 12192000"/>
              <a:gd name="connsiteY6" fmla="*/ 5929460 h 6858000"/>
              <a:gd name="connsiteX7" fmla="*/ 11387579 w 12192000"/>
              <a:gd name="connsiteY7" fmla="*/ 127261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71340" y="2809188"/>
                </a:moveTo>
                <a:lnTo>
                  <a:pt x="471340" y="5222449"/>
                </a:lnTo>
                <a:lnTo>
                  <a:pt x="8446416" y="5222449"/>
                </a:lnTo>
                <a:lnTo>
                  <a:pt x="8446416" y="2809188"/>
                </a:lnTo>
                <a:close/>
                <a:moveTo>
                  <a:pt x="8814062" y="1272619"/>
                </a:moveTo>
                <a:lnTo>
                  <a:pt x="8814062" y="5929460"/>
                </a:lnTo>
                <a:lnTo>
                  <a:pt x="11387579" y="5929460"/>
                </a:lnTo>
                <a:lnTo>
                  <a:pt x="11387579" y="127261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B602A9-D58C-8ACC-0183-8E7A79B00B6A}"/>
              </a:ext>
            </a:extLst>
          </p:cNvPr>
          <p:cNvSpPr/>
          <p:nvPr/>
        </p:nvSpPr>
        <p:spPr>
          <a:xfrm>
            <a:off x="2892875" y="5925260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AC09C-1A3C-0475-A4CC-F13600B2E3D5}"/>
              </a:ext>
            </a:extLst>
          </p:cNvPr>
          <p:cNvSpPr/>
          <p:nvPr/>
        </p:nvSpPr>
        <p:spPr>
          <a:xfrm>
            <a:off x="9223549" y="5925259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619045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2ACDD-C199-7DED-A0FF-7CAE2905E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102D95-AD48-5DA3-3569-18E94405F3B0}"/>
              </a:ext>
            </a:extLst>
          </p:cNvPr>
          <p:cNvSpPr/>
          <p:nvPr/>
        </p:nvSpPr>
        <p:spPr>
          <a:xfrm>
            <a:off x="519072" y="2367171"/>
            <a:ext cx="1115385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Generating a Report from a CSV file using the knowledge of Bash we’ve gathered so far...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50775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FD38D-6887-9FE9-2808-89EB0910C0C9}"/>
              </a:ext>
            </a:extLst>
          </p:cNvPr>
          <p:cNvSpPr/>
          <p:nvPr/>
        </p:nvSpPr>
        <p:spPr>
          <a:xfrm>
            <a:off x="2529959" y="1536174"/>
            <a:ext cx="7132081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USER REPORT</a:t>
            </a:r>
          </a:p>
          <a:p>
            <a:pPr algn="ctr"/>
            <a:r>
              <a:rPr lang="en-US" sz="8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OF A</a:t>
            </a:r>
          </a:p>
          <a:p>
            <a:pPr algn="ctr"/>
            <a:r>
              <a:rPr lang="en-US" sz="8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CSV FILE</a:t>
            </a:r>
          </a:p>
        </p:txBody>
      </p:sp>
    </p:spTree>
    <p:extLst>
      <p:ext uri="{BB962C8B-B14F-4D97-AF65-F5344CB8AC3E}">
        <p14:creationId xmlns:p14="http://schemas.microsoft.com/office/powerpoint/2010/main" val="201161385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D1F651-448C-9CC8-7970-5A5501CD4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9" b="2423"/>
          <a:stretch/>
        </p:blipFill>
        <p:spPr>
          <a:xfrm>
            <a:off x="1429611" y="242309"/>
            <a:ext cx="4763105" cy="6373382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5A4395-421F-A771-2BD2-B15C9BA09C0F}"/>
              </a:ext>
            </a:extLst>
          </p:cNvPr>
          <p:cNvSpPr/>
          <p:nvPr/>
        </p:nvSpPr>
        <p:spPr>
          <a:xfrm>
            <a:off x="7031787" y="2551837"/>
            <a:ext cx="444865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Format of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Report</a:t>
            </a:r>
          </a:p>
        </p:txBody>
      </p:sp>
    </p:spTree>
    <p:extLst>
      <p:ext uri="{BB962C8B-B14F-4D97-AF65-F5344CB8AC3E}">
        <p14:creationId xmlns:p14="http://schemas.microsoft.com/office/powerpoint/2010/main" val="168342398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C3C89-6608-EA66-9B3F-BFEA50EF1385}"/>
              </a:ext>
            </a:extLst>
          </p:cNvPr>
          <p:cNvSpPr txBox="1"/>
          <p:nvPr/>
        </p:nvSpPr>
        <p:spPr>
          <a:xfrm>
            <a:off x="6963371" y="3158377"/>
            <a:ext cx="4941414" cy="347787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To create new file:</a:t>
            </a:r>
          </a:p>
          <a:p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 touch </a:t>
            </a:r>
            <a:r>
              <a: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filename</a:t>
            </a:r>
          </a:p>
          <a:p>
            <a:endParaRPr lang="en-US" sz="2000" b="1" i="1" dirty="0">
              <a:solidFill>
                <a:srgbClr val="FFFF00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To overwrite a text file </a:t>
            </a:r>
          </a:p>
          <a:p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 echo </a:t>
            </a:r>
            <a:r>
              <a: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text</a:t>
            </a:r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&gt; </a:t>
            </a:r>
            <a:r>
              <a: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filename</a:t>
            </a:r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</a:t>
            </a:r>
          </a:p>
          <a:p>
            <a:endParaRPr lang="en-US" sz="2000" b="1" dirty="0">
              <a:solidFill>
                <a:srgbClr val="FFFF00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To append to a text file:</a:t>
            </a:r>
          </a:p>
          <a:p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 echo </a:t>
            </a:r>
            <a:r>
              <a: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text</a:t>
            </a:r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&gt;&gt; </a:t>
            </a:r>
            <a:r>
              <a: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filename</a:t>
            </a:r>
          </a:p>
          <a:p>
            <a:endParaRPr lang="en-US" sz="2000" b="1" i="1" dirty="0">
              <a:solidFill>
                <a:srgbClr val="FFFF00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To read the whole text file:</a:t>
            </a:r>
          </a:p>
          <a:p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 cat </a:t>
            </a:r>
            <a:r>
              <a: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filename</a:t>
            </a:r>
            <a:endParaRPr lang="en-US" sz="2000" b="1" i="1" dirty="0">
              <a:solidFill>
                <a:srgbClr val="00FFFF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E1278-2D6C-6B5E-388E-B2961225E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57" y="370111"/>
            <a:ext cx="6417652" cy="4666196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7863308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06202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1. Storing headers in an array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30261D-4466-3A43-5CF6-E291F88C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31294"/>
            <a:ext cx="1129665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2822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06202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1. Storing headers in an array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30261D-4466-3A43-5CF6-E291F88C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31294"/>
            <a:ext cx="11296650" cy="676275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FF620B-CFB4-2DF7-29A0-B98DC0DB4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705707 w 12192000"/>
              <a:gd name="connsiteY0" fmla="*/ 5301760 h 6858000"/>
              <a:gd name="connsiteX1" fmla="*/ 1705707 w 12192000"/>
              <a:gd name="connsiteY1" fmla="*/ 5745507 h 6858000"/>
              <a:gd name="connsiteX2" fmla="*/ 7253653 w 12192000"/>
              <a:gd name="connsiteY2" fmla="*/ 5745507 h 6858000"/>
              <a:gd name="connsiteX3" fmla="*/ 7253653 w 12192000"/>
              <a:gd name="connsiteY3" fmla="*/ 5301760 h 6858000"/>
              <a:gd name="connsiteX4" fmla="*/ 1705707 w 12192000"/>
              <a:gd name="connsiteY4" fmla="*/ 3130061 h 6858000"/>
              <a:gd name="connsiteX5" fmla="*/ 1705707 w 12192000"/>
              <a:gd name="connsiteY5" fmla="*/ 3573808 h 6858000"/>
              <a:gd name="connsiteX6" fmla="*/ 4492868 w 12192000"/>
              <a:gd name="connsiteY6" fmla="*/ 3573808 h 6858000"/>
              <a:gd name="connsiteX7" fmla="*/ 4492868 w 12192000"/>
              <a:gd name="connsiteY7" fmla="*/ 3130061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705707" y="5301760"/>
                </a:moveTo>
                <a:lnTo>
                  <a:pt x="1705707" y="5745507"/>
                </a:lnTo>
                <a:lnTo>
                  <a:pt x="7253653" y="5745507"/>
                </a:lnTo>
                <a:lnTo>
                  <a:pt x="7253653" y="5301760"/>
                </a:lnTo>
                <a:close/>
                <a:moveTo>
                  <a:pt x="1705707" y="3130061"/>
                </a:moveTo>
                <a:lnTo>
                  <a:pt x="1705707" y="3573808"/>
                </a:lnTo>
                <a:lnTo>
                  <a:pt x="4492868" y="3573808"/>
                </a:lnTo>
                <a:lnTo>
                  <a:pt x="4492868" y="313006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EE4DC-4AC6-91E5-6A6B-984F8C1189A0}"/>
              </a:ext>
            </a:extLst>
          </p:cNvPr>
          <p:cNvSpPr/>
          <p:nvPr/>
        </p:nvSpPr>
        <p:spPr>
          <a:xfrm>
            <a:off x="6096000" y="2391507"/>
            <a:ext cx="3785840" cy="14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Only the first row of the file is read</a:t>
            </a:r>
          </a:p>
          <a:p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“first” variable stores that line</a:t>
            </a:r>
          </a:p>
        </p:txBody>
      </p:sp>
    </p:spTree>
    <p:extLst>
      <p:ext uri="{BB962C8B-B14F-4D97-AF65-F5344CB8AC3E}">
        <p14:creationId xmlns:p14="http://schemas.microsoft.com/office/powerpoint/2010/main" val="377606367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06202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1. Storing headers in an array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30261D-4466-3A43-5CF6-E291F88C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31294"/>
            <a:ext cx="11296650" cy="676275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7A1F3E-90A4-F6AC-883E-3C52679ED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705707 w 12192000"/>
              <a:gd name="connsiteY0" fmla="*/ 3130061 h 6858000"/>
              <a:gd name="connsiteX1" fmla="*/ 1705707 w 12192000"/>
              <a:gd name="connsiteY1" fmla="*/ 3573808 h 6858000"/>
              <a:gd name="connsiteX2" fmla="*/ 1793631 w 12192000"/>
              <a:gd name="connsiteY2" fmla="*/ 3573808 h 6858000"/>
              <a:gd name="connsiteX3" fmla="*/ 1793631 w 12192000"/>
              <a:gd name="connsiteY3" fmla="*/ 5301760 h 6858000"/>
              <a:gd name="connsiteX4" fmla="*/ 1705707 w 12192000"/>
              <a:gd name="connsiteY4" fmla="*/ 5301760 h 6858000"/>
              <a:gd name="connsiteX5" fmla="*/ 1705707 w 12192000"/>
              <a:gd name="connsiteY5" fmla="*/ 5745507 h 6858000"/>
              <a:gd name="connsiteX6" fmla="*/ 7253653 w 12192000"/>
              <a:gd name="connsiteY6" fmla="*/ 5745507 h 6858000"/>
              <a:gd name="connsiteX7" fmla="*/ 7253653 w 12192000"/>
              <a:gd name="connsiteY7" fmla="*/ 5310554 h 6858000"/>
              <a:gd name="connsiteX8" fmla="*/ 10541977 w 12192000"/>
              <a:gd name="connsiteY8" fmla="*/ 5310554 h 6858000"/>
              <a:gd name="connsiteX9" fmla="*/ 10541977 w 12192000"/>
              <a:gd name="connsiteY9" fmla="*/ 3560885 h 6858000"/>
              <a:gd name="connsiteX10" fmla="*/ 4492868 w 12192000"/>
              <a:gd name="connsiteY10" fmla="*/ 3560885 h 6858000"/>
              <a:gd name="connsiteX11" fmla="*/ 4492868 w 12192000"/>
              <a:gd name="connsiteY11" fmla="*/ 3130061 h 6858000"/>
              <a:gd name="connsiteX12" fmla="*/ 1714500 w 12192000"/>
              <a:gd name="connsiteY12" fmla="*/ 2373923 h 6858000"/>
              <a:gd name="connsiteX13" fmla="*/ 1714500 w 12192000"/>
              <a:gd name="connsiteY13" fmla="*/ 2998177 h 6858000"/>
              <a:gd name="connsiteX14" fmla="*/ 3534508 w 12192000"/>
              <a:gd name="connsiteY14" fmla="*/ 2998177 h 6858000"/>
              <a:gd name="connsiteX15" fmla="*/ 3534508 w 12192000"/>
              <a:gd name="connsiteY15" fmla="*/ 2373923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1705707" y="3130061"/>
                </a:moveTo>
                <a:lnTo>
                  <a:pt x="1705707" y="3573808"/>
                </a:lnTo>
                <a:lnTo>
                  <a:pt x="1793631" y="3573808"/>
                </a:lnTo>
                <a:lnTo>
                  <a:pt x="1793631" y="5301760"/>
                </a:lnTo>
                <a:lnTo>
                  <a:pt x="1705707" y="5301760"/>
                </a:lnTo>
                <a:lnTo>
                  <a:pt x="1705707" y="5745507"/>
                </a:lnTo>
                <a:lnTo>
                  <a:pt x="7253653" y="5745507"/>
                </a:lnTo>
                <a:lnTo>
                  <a:pt x="7253653" y="5310554"/>
                </a:lnTo>
                <a:lnTo>
                  <a:pt x="10541977" y="5310554"/>
                </a:lnTo>
                <a:lnTo>
                  <a:pt x="10541977" y="3560885"/>
                </a:lnTo>
                <a:lnTo>
                  <a:pt x="4492868" y="3560885"/>
                </a:lnTo>
                <a:lnTo>
                  <a:pt x="4492868" y="3130061"/>
                </a:lnTo>
                <a:close/>
                <a:moveTo>
                  <a:pt x="1714500" y="2373923"/>
                </a:moveTo>
                <a:lnTo>
                  <a:pt x="1714500" y="2998177"/>
                </a:lnTo>
                <a:lnTo>
                  <a:pt x="3534508" y="2998177"/>
                </a:lnTo>
                <a:lnTo>
                  <a:pt x="3534508" y="237392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DD572A-59B6-8A6F-48F8-D5D8F19DDA82}"/>
              </a:ext>
            </a:extLst>
          </p:cNvPr>
          <p:cNvSpPr/>
          <p:nvPr/>
        </p:nvSpPr>
        <p:spPr>
          <a:xfrm>
            <a:off x="6096000" y="2391507"/>
            <a:ext cx="470095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No. of columns = 6, so iterating from 0 to 5</a:t>
            </a:r>
          </a:p>
          <a:p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Using cut command to get field-wise data of the string stored in “first” variable</a:t>
            </a:r>
            <a:endPara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10016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30261D-4466-3A43-5CF6-E291F88C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31294"/>
            <a:ext cx="11296650" cy="67627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FAFE2E-9FB7-A233-C2BF-E5DBFE7D1D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1F7FF9-0A1F-0103-3883-4940F986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69544"/>
            <a:ext cx="9677400" cy="42862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06202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1. Storing headers in an array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29902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20116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2. Printing data acc to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format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4EC4E-3D4A-BB72-B54F-EA6075652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4" y="448408"/>
            <a:ext cx="9779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9960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20116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2. Printing data acc to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format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4EC4E-3D4A-BB72-B54F-EA6075652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4" y="448408"/>
            <a:ext cx="9779648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CAD6B95-A1C1-69AB-001F-D2980D799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391508 w 12192000"/>
              <a:gd name="connsiteY0" fmla="*/ 5565530 h 6858000"/>
              <a:gd name="connsiteX1" fmla="*/ 2391508 w 12192000"/>
              <a:gd name="connsiteY1" fmla="*/ 5987561 h 6858000"/>
              <a:gd name="connsiteX2" fmla="*/ 7570177 w 12192000"/>
              <a:gd name="connsiteY2" fmla="*/ 5987561 h 6858000"/>
              <a:gd name="connsiteX3" fmla="*/ 7570177 w 12192000"/>
              <a:gd name="connsiteY3" fmla="*/ 5565530 h 6858000"/>
              <a:gd name="connsiteX4" fmla="*/ 2391508 w 12192000"/>
              <a:gd name="connsiteY4" fmla="*/ 2901462 h 6858000"/>
              <a:gd name="connsiteX5" fmla="*/ 2391508 w 12192000"/>
              <a:gd name="connsiteY5" fmla="*/ 3323493 h 6858000"/>
              <a:gd name="connsiteX6" fmla="*/ 4615963 w 12192000"/>
              <a:gd name="connsiteY6" fmla="*/ 3323493 h 6858000"/>
              <a:gd name="connsiteX7" fmla="*/ 4615963 w 12192000"/>
              <a:gd name="connsiteY7" fmla="*/ 290146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2391508" y="5565530"/>
                </a:moveTo>
                <a:lnTo>
                  <a:pt x="2391508" y="5987561"/>
                </a:lnTo>
                <a:lnTo>
                  <a:pt x="7570177" y="5987561"/>
                </a:lnTo>
                <a:lnTo>
                  <a:pt x="7570177" y="5565530"/>
                </a:lnTo>
                <a:close/>
                <a:moveTo>
                  <a:pt x="2391508" y="2901462"/>
                </a:moveTo>
                <a:lnTo>
                  <a:pt x="2391508" y="3323493"/>
                </a:lnTo>
                <a:lnTo>
                  <a:pt x="4615963" y="3323493"/>
                </a:lnTo>
                <a:lnTo>
                  <a:pt x="4615963" y="29014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5ED359-4361-5DAA-9DBC-13D46EC52138}"/>
              </a:ext>
            </a:extLst>
          </p:cNvPr>
          <p:cNvSpPr/>
          <p:nvPr/>
        </p:nvSpPr>
        <p:spPr>
          <a:xfrm>
            <a:off x="7274169" y="2074984"/>
            <a:ext cx="4059116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All lines (except header) are read</a:t>
            </a:r>
          </a:p>
          <a:p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“rec” variable stores the line at every iteration</a:t>
            </a:r>
          </a:p>
        </p:txBody>
      </p:sp>
    </p:spTree>
    <p:extLst>
      <p:ext uri="{BB962C8B-B14F-4D97-AF65-F5344CB8AC3E}">
        <p14:creationId xmlns:p14="http://schemas.microsoft.com/office/powerpoint/2010/main" val="322910723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20116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2. Printing data acc to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format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4EC4E-3D4A-BB72-B54F-EA6075652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4" y="448408"/>
            <a:ext cx="9779648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4E66764-7E7E-93A1-5E47-C8CFCF941A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391508 w 12192000"/>
              <a:gd name="connsiteY0" fmla="*/ 3314699 h 6858000"/>
              <a:gd name="connsiteX1" fmla="*/ 4615963 w 12192000"/>
              <a:gd name="connsiteY1" fmla="*/ 3314699 h 6858000"/>
              <a:gd name="connsiteX2" fmla="*/ 4615963 w 12192000"/>
              <a:gd name="connsiteY2" fmla="*/ 3323493 h 6858000"/>
              <a:gd name="connsiteX3" fmla="*/ 2391508 w 12192000"/>
              <a:gd name="connsiteY3" fmla="*/ 3323493 h 6858000"/>
              <a:gd name="connsiteX4" fmla="*/ 2391508 w 12192000"/>
              <a:gd name="connsiteY4" fmla="*/ 2901462 h 6858000"/>
              <a:gd name="connsiteX5" fmla="*/ 2391508 w 12192000"/>
              <a:gd name="connsiteY5" fmla="*/ 3314699 h 6858000"/>
              <a:gd name="connsiteX6" fmla="*/ 2382715 w 12192000"/>
              <a:gd name="connsiteY6" fmla="*/ 3314699 h 6858000"/>
              <a:gd name="connsiteX7" fmla="*/ 2382715 w 12192000"/>
              <a:gd name="connsiteY7" fmla="*/ 5565530 h 6858000"/>
              <a:gd name="connsiteX8" fmla="*/ 2391508 w 12192000"/>
              <a:gd name="connsiteY8" fmla="*/ 5565530 h 6858000"/>
              <a:gd name="connsiteX9" fmla="*/ 2391508 w 12192000"/>
              <a:gd name="connsiteY9" fmla="*/ 5987561 h 6858000"/>
              <a:gd name="connsiteX10" fmla="*/ 7570177 w 12192000"/>
              <a:gd name="connsiteY10" fmla="*/ 5987561 h 6858000"/>
              <a:gd name="connsiteX11" fmla="*/ 7570177 w 12192000"/>
              <a:gd name="connsiteY11" fmla="*/ 5565530 h 6858000"/>
              <a:gd name="connsiteX12" fmla="*/ 9961685 w 12192000"/>
              <a:gd name="connsiteY12" fmla="*/ 5565530 h 6858000"/>
              <a:gd name="connsiteX13" fmla="*/ 9961685 w 12192000"/>
              <a:gd name="connsiteY13" fmla="*/ 3314699 h 6858000"/>
              <a:gd name="connsiteX14" fmla="*/ 4615963 w 12192000"/>
              <a:gd name="connsiteY14" fmla="*/ 3314699 h 6858000"/>
              <a:gd name="connsiteX15" fmla="*/ 4615963 w 12192000"/>
              <a:gd name="connsiteY15" fmla="*/ 2901462 h 6858000"/>
              <a:gd name="connsiteX16" fmla="*/ 2382715 w 12192000"/>
              <a:gd name="connsiteY16" fmla="*/ 2259622 h 6858000"/>
              <a:gd name="connsiteX17" fmla="*/ 2382715 w 12192000"/>
              <a:gd name="connsiteY17" fmla="*/ 2795953 h 6858000"/>
              <a:gd name="connsiteX18" fmla="*/ 3710354 w 12192000"/>
              <a:gd name="connsiteY18" fmla="*/ 2795953 h 6858000"/>
              <a:gd name="connsiteX19" fmla="*/ 3710354 w 12192000"/>
              <a:gd name="connsiteY19" fmla="*/ 2259622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2391508" y="3314699"/>
                </a:moveTo>
                <a:lnTo>
                  <a:pt x="4615963" y="3314699"/>
                </a:lnTo>
                <a:lnTo>
                  <a:pt x="4615963" y="3323493"/>
                </a:lnTo>
                <a:lnTo>
                  <a:pt x="2391508" y="3323493"/>
                </a:lnTo>
                <a:close/>
                <a:moveTo>
                  <a:pt x="2391508" y="2901462"/>
                </a:moveTo>
                <a:lnTo>
                  <a:pt x="2391508" y="3314699"/>
                </a:lnTo>
                <a:lnTo>
                  <a:pt x="2382715" y="3314699"/>
                </a:lnTo>
                <a:lnTo>
                  <a:pt x="2382715" y="5565530"/>
                </a:lnTo>
                <a:lnTo>
                  <a:pt x="2391508" y="5565530"/>
                </a:lnTo>
                <a:lnTo>
                  <a:pt x="2391508" y="5987561"/>
                </a:lnTo>
                <a:lnTo>
                  <a:pt x="7570177" y="5987561"/>
                </a:lnTo>
                <a:lnTo>
                  <a:pt x="7570177" y="5565530"/>
                </a:lnTo>
                <a:lnTo>
                  <a:pt x="9961685" y="5565530"/>
                </a:lnTo>
                <a:lnTo>
                  <a:pt x="9961685" y="3314699"/>
                </a:lnTo>
                <a:lnTo>
                  <a:pt x="4615963" y="3314699"/>
                </a:lnTo>
                <a:lnTo>
                  <a:pt x="4615963" y="2901462"/>
                </a:lnTo>
                <a:close/>
                <a:moveTo>
                  <a:pt x="2382715" y="2259622"/>
                </a:moveTo>
                <a:lnTo>
                  <a:pt x="2382715" y="2795953"/>
                </a:lnTo>
                <a:lnTo>
                  <a:pt x="3710354" y="2795953"/>
                </a:lnTo>
                <a:lnTo>
                  <a:pt x="3710354" y="22596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5ED359-4361-5DAA-9DBC-13D46EC52138}"/>
              </a:ext>
            </a:extLst>
          </p:cNvPr>
          <p:cNvSpPr/>
          <p:nvPr/>
        </p:nvSpPr>
        <p:spPr>
          <a:xfrm>
            <a:off x="7274169" y="1899144"/>
            <a:ext cx="4059116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Using cut command to get field-wise value of line stored in “rec” variable</a:t>
            </a:r>
          </a:p>
          <a:p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“data” array contains fields of nth line at nth iteration of outer while loop</a:t>
            </a:r>
            <a:endPara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81588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4EC4E-3D4A-BB72-B54F-EA6075652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4" y="448408"/>
            <a:ext cx="977964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FEE339-4F45-6150-1349-382DEA174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4B110-2416-3AE5-74BB-BB9BE8DA8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949" y="351773"/>
            <a:ext cx="3976101" cy="68935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20116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2. Printing data acc to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format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140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47067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3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.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Decorating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126F8-F5BE-EA96-ABBE-2401BEC61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877" y="143215"/>
            <a:ext cx="5588245" cy="5501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5D5A0-920E-DDA3-EBD4-5D1093975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7966"/>
            <a:ext cx="12192000" cy="38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88809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4. Center Justifying Text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1D934-9B66-07C5-103A-842D8E79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06" y="457351"/>
            <a:ext cx="6260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6965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C3C89-6608-EA66-9B3F-BFEA50EF1385}"/>
              </a:ext>
            </a:extLst>
          </p:cNvPr>
          <p:cNvSpPr txBox="1"/>
          <p:nvPr/>
        </p:nvSpPr>
        <p:spPr>
          <a:xfrm>
            <a:off x="3867080" y="6041164"/>
            <a:ext cx="3719284" cy="52322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date</a:t>
            </a:r>
            <a:r>
              <a:rPr lang="en-US" sz="28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Command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AB717-BB33-14EF-9AA5-21B4A669A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20" y="293616"/>
            <a:ext cx="5667603" cy="5483291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9779773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88809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4. Center Justifying Text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1D934-9B66-07C5-103A-842D8E79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06" y="457351"/>
            <a:ext cx="6260987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9DE948D-9012-5AA2-024A-9B1446C53C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938954 w 12192000"/>
              <a:gd name="connsiteY0" fmla="*/ 2039815 h 6858000"/>
              <a:gd name="connsiteX1" fmla="*/ 3938954 w 12192000"/>
              <a:gd name="connsiteY1" fmla="*/ 5029200 h 6858000"/>
              <a:gd name="connsiteX2" fmla="*/ 8150469 w 12192000"/>
              <a:gd name="connsiteY2" fmla="*/ 5029200 h 6858000"/>
              <a:gd name="connsiteX3" fmla="*/ 8150469 w 12192000"/>
              <a:gd name="connsiteY3" fmla="*/ 203981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938954" y="2039815"/>
                </a:moveTo>
                <a:lnTo>
                  <a:pt x="3938954" y="5029200"/>
                </a:lnTo>
                <a:lnTo>
                  <a:pt x="8150469" y="5029200"/>
                </a:lnTo>
                <a:lnTo>
                  <a:pt x="8150469" y="203981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E19A4B-9EC6-6A7E-CA99-06E759BD5F3E}"/>
              </a:ext>
            </a:extLst>
          </p:cNvPr>
          <p:cNvGrpSpPr/>
          <p:nvPr/>
        </p:nvGrpSpPr>
        <p:grpSpPr>
          <a:xfrm>
            <a:off x="596410" y="4882921"/>
            <a:ext cx="10999177" cy="1517728"/>
            <a:chOff x="694592" y="4322916"/>
            <a:chExt cx="10999177" cy="151772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38AD0B0-5934-36E4-DBEA-BEE351B96C16}"/>
                </a:ext>
              </a:extLst>
            </p:cNvPr>
            <p:cNvCxnSpPr/>
            <p:nvPr/>
          </p:nvCxnSpPr>
          <p:spPr>
            <a:xfrm>
              <a:off x="694592" y="5213838"/>
              <a:ext cx="10999177" cy="0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64DDA157-BFF8-3E77-628E-D573D65782C4}"/>
                </a:ext>
              </a:extLst>
            </p:cNvPr>
            <p:cNvSpPr/>
            <p:nvPr/>
          </p:nvSpPr>
          <p:spPr>
            <a:xfrm rot="16200000">
              <a:off x="6126338" y="88871"/>
              <a:ext cx="135683" cy="10557658"/>
            </a:xfrm>
            <a:prstGeom prst="leftBracket">
              <a:avLst>
                <a:gd name="adj" fmla="val 84649"/>
              </a:avLst>
            </a:prstGeom>
            <a:ln w="190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466B44-B789-F203-3BB5-538006578514}"/>
                </a:ext>
              </a:extLst>
            </p:cNvPr>
            <p:cNvSpPr txBox="1"/>
            <p:nvPr/>
          </p:nvSpPr>
          <p:spPr>
            <a:xfrm>
              <a:off x="5820924" y="5378979"/>
              <a:ext cx="5501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FFFF"/>
                  </a:solidFill>
                  <a:latin typeface="Arial Rounded MT Bold" panose="020F0704030504030204" pitchFamily="34" charset="0"/>
                </a:rPr>
                <a:t>60</a:t>
              </a:r>
              <a:endParaRPr lang="en-IN" sz="2400" dirty="0">
                <a:solidFill>
                  <a:srgbClr val="00FFFF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6C1E94-F0C0-E900-B8B3-7EC319ADE434}"/>
                </a:ext>
              </a:extLst>
            </p:cNvPr>
            <p:cNvSpPr txBox="1"/>
            <p:nvPr/>
          </p:nvSpPr>
          <p:spPr>
            <a:xfrm>
              <a:off x="4909596" y="4782951"/>
              <a:ext cx="25691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TEXT AT CENTER</a:t>
              </a:r>
              <a:endParaRPr lang="en-IN" sz="22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0131870D-8915-E371-7A3D-DAE117F5CDB8}"/>
                </a:ext>
              </a:extLst>
            </p:cNvPr>
            <p:cNvSpPr/>
            <p:nvPr/>
          </p:nvSpPr>
          <p:spPr>
            <a:xfrm rot="5400000">
              <a:off x="6136504" y="3610119"/>
              <a:ext cx="90705" cy="2436368"/>
            </a:xfrm>
            <a:prstGeom prst="leftBracket">
              <a:avLst>
                <a:gd name="adj" fmla="val 84649"/>
              </a:avLst>
            </a:prstGeom>
            <a:ln w="190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AF25FA-8A47-248D-87E9-15F3D376234E}"/>
                </a:ext>
              </a:extLst>
            </p:cNvPr>
            <p:cNvSpPr txBox="1"/>
            <p:nvPr/>
          </p:nvSpPr>
          <p:spPr>
            <a:xfrm>
              <a:off x="5777642" y="4322916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FFFF"/>
                  </a:solidFill>
                  <a:latin typeface="Arial Rounded MT Bold" panose="020F0704030504030204" pitchFamily="34" charset="0"/>
                </a:rPr>
                <a:t>len</a:t>
              </a:r>
              <a:endParaRPr lang="en-IN" sz="2400" dirty="0">
                <a:solidFill>
                  <a:srgbClr val="00FFFF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F45A7E15-0E4D-8B60-1F39-A75BB520989A}"/>
                </a:ext>
              </a:extLst>
            </p:cNvPr>
            <p:cNvSpPr/>
            <p:nvPr/>
          </p:nvSpPr>
          <p:spPr>
            <a:xfrm rot="5400000">
              <a:off x="2839521" y="2837653"/>
              <a:ext cx="115467" cy="3994248"/>
            </a:xfrm>
            <a:prstGeom prst="leftBracket">
              <a:avLst>
                <a:gd name="adj" fmla="val 84649"/>
              </a:avLst>
            </a:prstGeom>
            <a:ln w="190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611845-3B4D-7A9C-CB3F-01F2DC38E681}"/>
                </a:ext>
              </a:extLst>
            </p:cNvPr>
            <p:cNvSpPr txBox="1"/>
            <p:nvPr/>
          </p:nvSpPr>
          <p:spPr>
            <a:xfrm>
              <a:off x="2101202" y="4322916"/>
              <a:ext cx="15921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FFFF"/>
                  </a:solidFill>
                  <a:latin typeface="Arial Rounded MT Bold" panose="020F0704030504030204" pitchFamily="34" charset="0"/>
                </a:rPr>
                <a:t>(60-len)/2</a:t>
              </a:r>
              <a:endParaRPr lang="en-IN" sz="2400" dirty="0">
                <a:solidFill>
                  <a:srgbClr val="00FFFF"/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970444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31D934-9B66-07C5-103A-842D8E79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06" y="457351"/>
            <a:ext cx="626098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17E154-0504-526D-89AE-092EC0D2CF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88809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4. Center Justifying Text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F1443-BBEA-E83A-791F-1AB825E90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89591"/>
            <a:ext cx="12192000" cy="527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35394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71416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5. Dating the Report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13E13-6B16-6863-3251-C1813C47E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8" y="1205645"/>
            <a:ext cx="10790683" cy="44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68061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2351223" y="265910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Generated User Report</a:t>
            </a:r>
          </a:p>
        </p:txBody>
      </p:sp>
      <p:pic>
        <p:nvPicPr>
          <p:cNvPr id="3" name="MINGW64__c_Users_harsh_Documents_KOSS Task 2023-05-20 12-48-02">
            <a:hlinkClick r:id="" action="ppaction://media"/>
            <a:extLst>
              <a:ext uri="{FF2B5EF4-FFF2-40B4-BE49-F238E27FC236}">
                <a16:creationId xmlns:a16="http://schemas.microsoft.com/office/drawing/2014/main" id="{49A48B38-15EE-63EB-9413-F65BCF571C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50" end="1230.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4468" y="1301262"/>
            <a:ext cx="8983064" cy="512591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02660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C89153-4EE6-5651-0A75-F406DFCAE5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327493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C3C89-6608-EA66-9B3F-BFEA50EF1385}"/>
              </a:ext>
            </a:extLst>
          </p:cNvPr>
          <p:cNvSpPr txBox="1"/>
          <p:nvPr/>
        </p:nvSpPr>
        <p:spPr>
          <a:xfrm>
            <a:off x="3867080" y="6041164"/>
            <a:ext cx="3719284" cy="52322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date</a:t>
            </a:r>
            <a:r>
              <a:rPr lang="en-US" sz="28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Command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AB717-BB33-14EF-9AA5-21B4A669A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20" y="293616"/>
            <a:ext cx="5667603" cy="5483291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20CEF7-5C01-2E32-6E14-B6B4929F59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F7E25-EE92-8DE9-33FB-FD1764E56322}"/>
              </a:ext>
            </a:extLst>
          </p:cNvPr>
          <p:cNvSpPr/>
          <p:nvPr/>
        </p:nvSpPr>
        <p:spPr>
          <a:xfrm>
            <a:off x="519072" y="2705725"/>
            <a:ext cx="1115385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How to execute multiple commands at once?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3784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FD38D-6887-9FE9-2808-89EB0910C0C9}"/>
              </a:ext>
            </a:extLst>
          </p:cNvPr>
          <p:cNvSpPr/>
          <p:nvPr/>
        </p:nvSpPr>
        <p:spPr>
          <a:xfrm>
            <a:off x="3161542" y="2151727"/>
            <a:ext cx="5868915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SHELL</a:t>
            </a:r>
          </a:p>
          <a:p>
            <a:pPr algn="ctr"/>
            <a:r>
              <a:rPr lang="en-US" sz="8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SCRIPTING</a:t>
            </a:r>
            <a:endParaRPr lang="en-US" sz="6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9209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2707</TotalTime>
  <Words>1361</Words>
  <Application>Microsoft Office PowerPoint</Application>
  <PresentationFormat>Widescreen</PresentationFormat>
  <Paragraphs>272</Paragraphs>
  <Slides>74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Arial Rounded MT Bold</vt:lpstr>
      <vt:lpstr>Calibri</vt:lpstr>
      <vt:lpstr>Calibri Light</vt:lpstr>
      <vt:lpstr>Fira Code Retina</vt:lpstr>
      <vt:lpstr>Fira Code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Harshit Jain</dc:creator>
  <cp:lastModifiedBy>Harshit Jain</cp:lastModifiedBy>
  <cp:revision>170</cp:revision>
  <dcterms:created xsi:type="dcterms:W3CDTF">2023-05-16T17:53:11Z</dcterms:created>
  <dcterms:modified xsi:type="dcterms:W3CDTF">2023-05-20T10:30:31Z</dcterms:modified>
</cp:coreProperties>
</file>